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7" r:id="rId3"/>
    <p:sldId id="286" r:id="rId4"/>
    <p:sldId id="281" r:id="rId5"/>
    <p:sldId id="283" r:id="rId6"/>
    <p:sldId id="288" r:id="rId7"/>
    <p:sldId id="284" r:id="rId8"/>
    <p:sldId id="257" r:id="rId9"/>
    <p:sldId id="289" r:id="rId10"/>
    <p:sldId id="258" r:id="rId11"/>
    <p:sldId id="259" r:id="rId12"/>
    <p:sldId id="260" r:id="rId13"/>
    <p:sldId id="270" r:id="rId14"/>
    <p:sldId id="271" r:id="rId15"/>
    <p:sldId id="261" r:id="rId16"/>
    <p:sldId id="276" r:id="rId17"/>
    <p:sldId id="279" r:id="rId18"/>
    <p:sldId id="280" r:id="rId19"/>
    <p:sldId id="265" r:id="rId20"/>
    <p:sldId id="263" r:id="rId21"/>
    <p:sldId id="273" r:id="rId22"/>
    <p:sldId id="275" r:id="rId23"/>
    <p:sldId id="267" r:id="rId24"/>
    <p:sldId id="269" r:id="rId25"/>
    <p:sldId id="264" r:id="rId26"/>
    <p:sldId id="268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0D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91" autoAdjust="0"/>
  </p:normalViewPr>
  <p:slideViewPr>
    <p:cSldViewPr>
      <p:cViewPr>
        <p:scale>
          <a:sx n="60" d="100"/>
          <a:sy n="60" d="100"/>
        </p:scale>
        <p:origin x="-1338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42"/>
    </p:cViewPr>
  </p:outlineViewPr>
  <p:notesTextViewPr>
    <p:cViewPr>
      <p:scale>
        <a:sx n="75" d="100"/>
        <a:sy n="7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47B022-9F2D-4BD1-908D-5AFAE395A025}" type="doc">
      <dgm:prSet loTypeId="urn:microsoft.com/office/officeart/2005/8/layout/pyramid1" loCatId="pyramid" qsTypeId="urn:microsoft.com/office/officeart/2005/8/quickstyle/simple5" qsCatId="simple" csTypeId="urn:microsoft.com/office/officeart/2005/8/colors/colorful3" csCatId="colorful" phldr="1"/>
      <dgm:spPr/>
    </dgm:pt>
    <dgm:pt modelId="{761DDA0D-EE74-416B-8F1A-FB684C000702}">
      <dgm:prSet phldrT="[Text]"/>
      <dgm:spPr/>
      <dgm:t>
        <a:bodyPr/>
        <a:lstStyle/>
        <a:p>
          <a:r>
            <a:rPr lang="en-US" dirty="0" err="1" smtClean="0"/>
            <a:t>Grands</a:t>
          </a:r>
          <a:r>
            <a:rPr lang="en-US" dirty="0" smtClean="0"/>
            <a:t> </a:t>
          </a:r>
          <a:r>
            <a:rPr lang="en-US" dirty="0" err="1" smtClean="0"/>
            <a:t>Crus</a:t>
          </a:r>
          <a:endParaRPr lang="en-US" dirty="0"/>
        </a:p>
      </dgm:t>
    </dgm:pt>
    <dgm:pt modelId="{C8EA5745-8FB6-4006-A9A6-D74B2E60EA14}" type="parTrans" cxnId="{1DAFA68C-B96D-43E9-A092-39B71F92090E}">
      <dgm:prSet/>
      <dgm:spPr/>
      <dgm:t>
        <a:bodyPr/>
        <a:lstStyle/>
        <a:p>
          <a:endParaRPr lang="en-US"/>
        </a:p>
      </dgm:t>
    </dgm:pt>
    <dgm:pt modelId="{0EAB7EC8-8C37-45BB-B1F0-4B95CFC813D6}" type="sibTrans" cxnId="{1DAFA68C-B96D-43E9-A092-39B71F92090E}">
      <dgm:prSet/>
      <dgm:spPr/>
      <dgm:t>
        <a:bodyPr/>
        <a:lstStyle/>
        <a:p>
          <a:endParaRPr lang="en-US"/>
        </a:p>
      </dgm:t>
    </dgm:pt>
    <dgm:pt modelId="{4F6E613B-7C4B-4FC3-A52C-D5A5CA187552}">
      <dgm:prSet phldrT="[Text]" custT="1"/>
      <dgm:spPr/>
      <dgm:t>
        <a:bodyPr/>
        <a:lstStyle/>
        <a:p>
          <a:r>
            <a:rPr lang="en-US" sz="2800" dirty="0" smtClean="0"/>
            <a:t>Premiers </a:t>
          </a:r>
          <a:r>
            <a:rPr lang="en-US" sz="2800" dirty="0" err="1" smtClean="0"/>
            <a:t>Crus</a:t>
          </a:r>
          <a:endParaRPr lang="en-US" sz="2800" dirty="0"/>
        </a:p>
      </dgm:t>
    </dgm:pt>
    <dgm:pt modelId="{54CE0B5B-BAEB-49BA-BAD6-9F407D83FDEB}" type="parTrans" cxnId="{027414F2-2D4B-4E2E-AD03-2380E7E2D8EC}">
      <dgm:prSet/>
      <dgm:spPr/>
      <dgm:t>
        <a:bodyPr/>
        <a:lstStyle/>
        <a:p>
          <a:endParaRPr lang="en-US"/>
        </a:p>
      </dgm:t>
    </dgm:pt>
    <dgm:pt modelId="{FFC4F860-B9AE-4CD5-9AF1-472D2B2238C1}" type="sibTrans" cxnId="{027414F2-2D4B-4E2E-AD03-2380E7E2D8EC}">
      <dgm:prSet/>
      <dgm:spPr/>
      <dgm:t>
        <a:bodyPr/>
        <a:lstStyle/>
        <a:p>
          <a:endParaRPr lang="en-US"/>
        </a:p>
      </dgm:t>
    </dgm:pt>
    <dgm:pt modelId="{3DB59225-812F-415E-ABCE-4701B12D45F3}">
      <dgm:prSet phldrT="[Text]" custT="1"/>
      <dgm:spPr/>
      <dgm:t>
        <a:bodyPr/>
        <a:lstStyle/>
        <a:p>
          <a:r>
            <a:rPr lang="en-US" sz="3600" dirty="0" smtClean="0"/>
            <a:t>Regional </a:t>
          </a:r>
          <a:endParaRPr lang="en-US" sz="3600" dirty="0"/>
        </a:p>
      </dgm:t>
    </dgm:pt>
    <dgm:pt modelId="{6FF0920B-6C2E-4D1E-BE7B-E00DB9F2F522}" type="parTrans" cxnId="{1AA4BC34-AB48-40F0-9926-647C6B6C1771}">
      <dgm:prSet/>
      <dgm:spPr/>
      <dgm:t>
        <a:bodyPr/>
        <a:lstStyle/>
        <a:p>
          <a:endParaRPr lang="en-US"/>
        </a:p>
      </dgm:t>
    </dgm:pt>
    <dgm:pt modelId="{30ED3A7A-3DFF-4B84-8A45-AF6983A8561C}" type="sibTrans" cxnId="{1AA4BC34-AB48-40F0-9926-647C6B6C1771}">
      <dgm:prSet/>
      <dgm:spPr/>
      <dgm:t>
        <a:bodyPr/>
        <a:lstStyle/>
        <a:p>
          <a:endParaRPr lang="en-US"/>
        </a:p>
      </dgm:t>
    </dgm:pt>
    <dgm:pt modelId="{74EF11F4-65BA-4D12-A06A-F3A773F31341}">
      <dgm:prSet phldrT="[Text]" custT="1"/>
      <dgm:spPr/>
      <dgm:t>
        <a:bodyPr/>
        <a:lstStyle/>
        <a:p>
          <a:r>
            <a:rPr lang="en-US" sz="3600" dirty="0" smtClean="0"/>
            <a:t>Village AOC</a:t>
          </a:r>
          <a:endParaRPr lang="en-US" sz="3600" dirty="0"/>
        </a:p>
      </dgm:t>
    </dgm:pt>
    <dgm:pt modelId="{25B82F07-A906-41EE-82C7-EF83EFCAD1A5}" type="parTrans" cxnId="{4677BB24-3BE0-4293-A004-31B6AB1899CD}">
      <dgm:prSet/>
      <dgm:spPr/>
      <dgm:t>
        <a:bodyPr/>
        <a:lstStyle/>
        <a:p>
          <a:endParaRPr lang="en-US"/>
        </a:p>
      </dgm:t>
    </dgm:pt>
    <dgm:pt modelId="{BA60E120-42DA-4849-877D-54EC938BB7A7}" type="sibTrans" cxnId="{4677BB24-3BE0-4293-A004-31B6AB1899CD}">
      <dgm:prSet/>
      <dgm:spPr/>
      <dgm:t>
        <a:bodyPr/>
        <a:lstStyle/>
        <a:p>
          <a:endParaRPr lang="en-US"/>
        </a:p>
      </dgm:t>
    </dgm:pt>
    <dgm:pt modelId="{839AF4EE-4F1E-4651-B990-52171A2F3776}" type="pres">
      <dgm:prSet presAssocID="{1347B022-9F2D-4BD1-908D-5AFAE395A025}" presName="Name0" presStyleCnt="0">
        <dgm:presLayoutVars>
          <dgm:dir/>
          <dgm:animLvl val="lvl"/>
          <dgm:resizeHandles val="exact"/>
        </dgm:presLayoutVars>
      </dgm:prSet>
      <dgm:spPr/>
    </dgm:pt>
    <dgm:pt modelId="{9F2E5D7E-A206-423C-9E8A-AA4B23359CBE}" type="pres">
      <dgm:prSet presAssocID="{761DDA0D-EE74-416B-8F1A-FB684C000702}" presName="Name8" presStyleCnt="0"/>
      <dgm:spPr/>
    </dgm:pt>
    <dgm:pt modelId="{56E4C2D6-487D-486F-9B40-4C434F01A6A8}" type="pres">
      <dgm:prSet presAssocID="{761DDA0D-EE74-416B-8F1A-FB684C000702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4DFC5-A999-4279-B3E6-DCD4E4761A73}" type="pres">
      <dgm:prSet presAssocID="{761DDA0D-EE74-416B-8F1A-FB684C0007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415F3-974D-443E-B7D6-5B6E99BD1BAF}" type="pres">
      <dgm:prSet presAssocID="{4F6E613B-7C4B-4FC3-A52C-D5A5CA187552}" presName="Name8" presStyleCnt="0"/>
      <dgm:spPr/>
    </dgm:pt>
    <dgm:pt modelId="{3CDA6EFA-12C1-438B-9259-E30B2A3F5211}" type="pres">
      <dgm:prSet presAssocID="{4F6E613B-7C4B-4FC3-A52C-D5A5CA187552}" presName="level" presStyleLbl="node1" presStyleIdx="1" presStyleCnt="4" custScaleY="8312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4F5AC-6E6C-4E78-A199-E38515C4ED7A}" type="pres">
      <dgm:prSet presAssocID="{4F6E613B-7C4B-4FC3-A52C-D5A5CA18755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36250-732A-4607-A452-03557851EA9B}" type="pres">
      <dgm:prSet presAssocID="{74EF11F4-65BA-4D12-A06A-F3A773F31341}" presName="Name8" presStyleCnt="0"/>
      <dgm:spPr/>
    </dgm:pt>
    <dgm:pt modelId="{AA736B6B-FDA4-4A41-A6C8-566E14718E6F}" type="pres">
      <dgm:prSet presAssocID="{74EF11F4-65BA-4D12-A06A-F3A773F31341}" presName="level" presStyleLbl="node1" presStyleIdx="2" presStyleCnt="4" custScaleY="1229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B44AD-27E0-47B8-8CA1-7EC988442884}" type="pres">
      <dgm:prSet presAssocID="{74EF11F4-65BA-4D12-A06A-F3A773F3134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81E88-5F56-4DC8-8165-0F620824FDBD}" type="pres">
      <dgm:prSet presAssocID="{3DB59225-812F-415E-ABCE-4701B12D45F3}" presName="Name8" presStyleCnt="0"/>
      <dgm:spPr/>
    </dgm:pt>
    <dgm:pt modelId="{B7D3DD7F-71B3-49A2-BA54-8F3555D6C649}" type="pres">
      <dgm:prSet presAssocID="{3DB59225-812F-415E-ABCE-4701B12D45F3}" presName="level" presStyleLbl="node1" presStyleIdx="3" presStyleCnt="4" custScaleY="12698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02C06B-726A-42AC-B14E-B6F8A602EB5B}" type="pres">
      <dgm:prSet presAssocID="{3DB59225-812F-415E-ABCE-4701B12D45F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EA623B-6580-42C8-9A60-88FFA0503516}" type="presOf" srcId="{761DDA0D-EE74-416B-8F1A-FB684C000702}" destId="{56E4C2D6-487D-486F-9B40-4C434F01A6A8}" srcOrd="0" destOrd="0" presId="urn:microsoft.com/office/officeart/2005/8/layout/pyramid1"/>
    <dgm:cxn modelId="{D9DFEB50-5134-4602-9F0E-C1086FED7497}" type="presOf" srcId="{1347B022-9F2D-4BD1-908D-5AFAE395A025}" destId="{839AF4EE-4F1E-4651-B990-52171A2F3776}" srcOrd="0" destOrd="0" presId="urn:microsoft.com/office/officeart/2005/8/layout/pyramid1"/>
    <dgm:cxn modelId="{1DAFA68C-B96D-43E9-A092-39B71F92090E}" srcId="{1347B022-9F2D-4BD1-908D-5AFAE395A025}" destId="{761DDA0D-EE74-416B-8F1A-FB684C000702}" srcOrd="0" destOrd="0" parTransId="{C8EA5745-8FB6-4006-A9A6-D74B2E60EA14}" sibTransId="{0EAB7EC8-8C37-45BB-B1F0-4B95CFC813D6}"/>
    <dgm:cxn modelId="{583044EE-2E9D-4887-8BA7-E38A7CC09D93}" type="presOf" srcId="{3DB59225-812F-415E-ABCE-4701B12D45F3}" destId="{B7D3DD7F-71B3-49A2-BA54-8F3555D6C649}" srcOrd="0" destOrd="0" presId="urn:microsoft.com/office/officeart/2005/8/layout/pyramid1"/>
    <dgm:cxn modelId="{3CF021C8-A171-45C3-9ADF-9210F78AD54C}" type="presOf" srcId="{3DB59225-812F-415E-ABCE-4701B12D45F3}" destId="{A102C06B-726A-42AC-B14E-B6F8A602EB5B}" srcOrd="1" destOrd="0" presId="urn:microsoft.com/office/officeart/2005/8/layout/pyramid1"/>
    <dgm:cxn modelId="{4D61A340-5B17-4A8F-A91A-774009065051}" type="presOf" srcId="{74EF11F4-65BA-4D12-A06A-F3A773F31341}" destId="{5D6B44AD-27E0-47B8-8CA1-7EC988442884}" srcOrd="1" destOrd="0" presId="urn:microsoft.com/office/officeart/2005/8/layout/pyramid1"/>
    <dgm:cxn modelId="{398362F1-D8AA-437A-9B0C-4D1C6B6B03CA}" type="presOf" srcId="{4F6E613B-7C4B-4FC3-A52C-D5A5CA187552}" destId="{85F4F5AC-6E6C-4E78-A199-E38515C4ED7A}" srcOrd="1" destOrd="0" presId="urn:microsoft.com/office/officeart/2005/8/layout/pyramid1"/>
    <dgm:cxn modelId="{1AA4BC34-AB48-40F0-9926-647C6B6C1771}" srcId="{1347B022-9F2D-4BD1-908D-5AFAE395A025}" destId="{3DB59225-812F-415E-ABCE-4701B12D45F3}" srcOrd="3" destOrd="0" parTransId="{6FF0920B-6C2E-4D1E-BE7B-E00DB9F2F522}" sibTransId="{30ED3A7A-3DFF-4B84-8A45-AF6983A8561C}"/>
    <dgm:cxn modelId="{281F5732-35B4-4635-B101-6CDFB1C48880}" type="presOf" srcId="{761DDA0D-EE74-416B-8F1A-FB684C000702}" destId="{1554DFC5-A999-4279-B3E6-DCD4E4761A73}" srcOrd="1" destOrd="0" presId="urn:microsoft.com/office/officeart/2005/8/layout/pyramid1"/>
    <dgm:cxn modelId="{A0EC95A2-9819-46CF-85BA-8D7CFE85D9C7}" type="presOf" srcId="{74EF11F4-65BA-4D12-A06A-F3A773F31341}" destId="{AA736B6B-FDA4-4A41-A6C8-566E14718E6F}" srcOrd="0" destOrd="0" presId="urn:microsoft.com/office/officeart/2005/8/layout/pyramid1"/>
    <dgm:cxn modelId="{4677BB24-3BE0-4293-A004-31B6AB1899CD}" srcId="{1347B022-9F2D-4BD1-908D-5AFAE395A025}" destId="{74EF11F4-65BA-4D12-A06A-F3A773F31341}" srcOrd="2" destOrd="0" parTransId="{25B82F07-A906-41EE-82C7-EF83EFCAD1A5}" sibTransId="{BA60E120-42DA-4849-877D-54EC938BB7A7}"/>
    <dgm:cxn modelId="{A6A22948-4617-43C7-BBDB-F931DDA52569}" type="presOf" srcId="{4F6E613B-7C4B-4FC3-A52C-D5A5CA187552}" destId="{3CDA6EFA-12C1-438B-9259-E30B2A3F5211}" srcOrd="0" destOrd="0" presId="urn:microsoft.com/office/officeart/2005/8/layout/pyramid1"/>
    <dgm:cxn modelId="{027414F2-2D4B-4E2E-AD03-2380E7E2D8EC}" srcId="{1347B022-9F2D-4BD1-908D-5AFAE395A025}" destId="{4F6E613B-7C4B-4FC3-A52C-D5A5CA187552}" srcOrd="1" destOrd="0" parTransId="{54CE0B5B-BAEB-49BA-BAD6-9F407D83FDEB}" sibTransId="{FFC4F860-B9AE-4CD5-9AF1-472D2B2238C1}"/>
    <dgm:cxn modelId="{105FBE4E-B53B-4140-9122-0A5E8CC55B78}" type="presParOf" srcId="{839AF4EE-4F1E-4651-B990-52171A2F3776}" destId="{9F2E5D7E-A206-423C-9E8A-AA4B23359CBE}" srcOrd="0" destOrd="0" presId="urn:microsoft.com/office/officeart/2005/8/layout/pyramid1"/>
    <dgm:cxn modelId="{E5E2AEF8-F712-4547-AF29-DFD75C158113}" type="presParOf" srcId="{9F2E5D7E-A206-423C-9E8A-AA4B23359CBE}" destId="{56E4C2D6-487D-486F-9B40-4C434F01A6A8}" srcOrd="0" destOrd="0" presId="urn:microsoft.com/office/officeart/2005/8/layout/pyramid1"/>
    <dgm:cxn modelId="{A72C1DF2-1333-4962-8B5A-A734D36AAA27}" type="presParOf" srcId="{9F2E5D7E-A206-423C-9E8A-AA4B23359CBE}" destId="{1554DFC5-A999-4279-B3E6-DCD4E4761A73}" srcOrd="1" destOrd="0" presId="urn:microsoft.com/office/officeart/2005/8/layout/pyramid1"/>
    <dgm:cxn modelId="{CB2DE601-8EC7-4EC6-9D58-C10681EEE1BC}" type="presParOf" srcId="{839AF4EE-4F1E-4651-B990-52171A2F3776}" destId="{E83415F3-974D-443E-B7D6-5B6E99BD1BAF}" srcOrd="1" destOrd="0" presId="urn:microsoft.com/office/officeart/2005/8/layout/pyramid1"/>
    <dgm:cxn modelId="{C9435213-14AE-418A-844F-275D6A89412A}" type="presParOf" srcId="{E83415F3-974D-443E-B7D6-5B6E99BD1BAF}" destId="{3CDA6EFA-12C1-438B-9259-E30B2A3F5211}" srcOrd="0" destOrd="0" presId="urn:microsoft.com/office/officeart/2005/8/layout/pyramid1"/>
    <dgm:cxn modelId="{72A8ADB6-17FC-4239-B592-9DDAF2CD16CA}" type="presParOf" srcId="{E83415F3-974D-443E-B7D6-5B6E99BD1BAF}" destId="{85F4F5AC-6E6C-4E78-A199-E38515C4ED7A}" srcOrd="1" destOrd="0" presId="urn:microsoft.com/office/officeart/2005/8/layout/pyramid1"/>
    <dgm:cxn modelId="{5F2B9EEC-DCF4-4A3D-A528-CAA13A0256E4}" type="presParOf" srcId="{839AF4EE-4F1E-4651-B990-52171A2F3776}" destId="{07436250-732A-4607-A452-03557851EA9B}" srcOrd="2" destOrd="0" presId="urn:microsoft.com/office/officeart/2005/8/layout/pyramid1"/>
    <dgm:cxn modelId="{E092B971-2413-45AF-85B4-2CC4060F228C}" type="presParOf" srcId="{07436250-732A-4607-A452-03557851EA9B}" destId="{AA736B6B-FDA4-4A41-A6C8-566E14718E6F}" srcOrd="0" destOrd="0" presId="urn:microsoft.com/office/officeart/2005/8/layout/pyramid1"/>
    <dgm:cxn modelId="{4AF40CD4-D565-47EB-AF07-5523DCC234B9}" type="presParOf" srcId="{07436250-732A-4607-A452-03557851EA9B}" destId="{5D6B44AD-27E0-47B8-8CA1-7EC988442884}" srcOrd="1" destOrd="0" presId="urn:microsoft.com/office/officeart/2005/8/layout/pyramid1"/>
    <dgm:cxn modelId="{F0D7715C-B621-40BE-9479-38CCB387DAD1}" type="presParOf" srcId="{839AF4EE-4F1E-4651-B990-52171A2F3776}" destId="{D5381E88-5F56-4DC8-8165-0F620824FDBD}" srcOrd="3" destOrd="0" presId="urn:microsoft.com/office/officeart/2005/8/layout/pyramid1"/>
    <dgm:cxn modelId="{CCB27A98-75EC-4698-8757-263F4ABB987B}" type="presParOf" srcId="{D5381E88-5F56-4DC8-8165-0F620824FDBD}" destId="{B7D3DD7F-71B3-49A2-BA54-8F3555D6C649}" srcOrd="0" destOrd="0" presId="urn:microsoft.com/office/officeart/2005/8/layout/pyramid1"/>
    <dgm:cxn modelId="{8DC046BA-6CA0-4C50-BE4D-A86FA9595F5D}" type="presParOf" srcId="{D5381E88-5F56-4DC8-8165-0F620824FDBD}" destId="{A102C06B-726A-42AC-B14E-B6F8A602EB5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E4C2D6-487D-486F-9B40-4C434F01A6A8}">
      <dsp:nvSpPr>
        <dsp:cNvPr id="0" name=""/>
        <dsp:cNvSpPr/>
      </dsp:nvSpPr>
      <dsp:spPr>
        <a:xfrm>
          <a:off x="2109678" y="0"/>
          <a:ext cx="1267043" cy="1178687"/>
        </a:xfrm>
        <a:prstGeom prst="trapezoid">
          <a:avLst>
            <a:gd name="adj" fmla="val 53748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3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Grands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Crus</a:t>
          </a:r>
          <a:endParaRPr lang="en-US" sz="2900" kern="1200" dirty="0"/>
        </a:p>
      </dsp:txBody>
      <dsp:txXfrm>
        <a:off x="2109678" y="0"/>
        <a:ext cx="1267043" cy="1178687"/>
      </dsp:txXfrm>
    </dsp:sp>
    <dsp:sp modelId="{3CDA6EFA-12C1-438B-9259-E30B2A3F5211}">
      <dsp:nvSpPr>
        <dsp:cNvPr id="0" name=""/>
        <dsp:cNvSpPr/>
      </dsp:nvSpPr>
      <dsp:spPr>
        <a:xfrm>
          <a:off x="1583082" y="1178687"/>
          <a:ext cx="2320235" cy="979748"/>
        </a:xfrm>
        <a:prstGeom prst="trapezoid">
          <a:avLst>
            <a:gd name="adj" fmla="val 53748"/>
          </a:avLst>
        </a:prstGeom>
        <a:gradFill rotWithShape="0">
          <a:gsLst>
            <a:gs pos="0">
              <a:schemeClr val="accent3">
                <a:hueOff val="-5513091"/>
                <a:satOff val="8941"/>
                <a:lumOff val="66"/>
                <a:alphaOff val="0"/>
                <a:tint val="43000"/>
                <a:satMod val="165000"/>
              </a:schemeClr>
            </a:gs>
            <a:gs pos="55000">
              <a:schemeClr val="accent3">
                <a:hueOff val="-5513091"/>
                <a:satOff val="8941"/>
                <a:lumOff val="66"/>
                <a:alphaOff val="0"/>
                <a:tint val="83000"/>
                <a:satMod val="155000"/>
              </a:schemeClr>
            </a:gs>
            <a:gs pos="100000">
              <a:schemeClr val="accent3">
                <a:hueOff val="-5513091"/>
                <a:satOff val="8941"/>
                <a:lumOff val="66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3">
              <a:hueOff val="-5513091"/>
              <a:satOff val="8941"/>
              <a:lumOff val="66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Premiers </a:t>
          </a:r>
          <a:r>
            <a:rPr lang="en-US" sz="2800" kern="1200" dirty="0" err="1" smtClean="0"/>
            <a:t>Crus</a:t>
          </a:r>
          <a:endParaRPr lang="en-US" sz="2800" kern="1200" dirty="0"/>
        </a:p>
      </dsp:txBody>
      <dsp:txXfrm>
        <a:off x="1989123" y="1178687"/>
        <a:ext cx="1508153" cy="979748"/>
      </dsp:txXfrm>
    </dsp:sp>
    <dsp:sp modelId="{AA736B6B-FDA4-4A41-A6C8-566E14718E6F}">
      <dsp:nvSpPr>
        <dsp:cNvPr id="0" name=""/>
        <dsp:cNvSpPr/>
      </dsp:nvSpPr>
      <dsp:spPr>
        <a:xfrm>
          <a:off x="804452" y="2158436"/>
          <a:ext cx="3877495" cy="1448666"/>
        </a:xfrm>
        <a:prstGeom prst="trapezoid">
          <a:avLst>
            <a:gd name="adj" fmla="val 53748"/>
          </a:avLst>
        </a:prstGeom>
        <a:gradFill rotWithShape="0">
          <a:gsLst>
            <a:gs pos="0">
              <a:schemeClr val="accent3">
                <a:hueOff val="-11026182"/>
                <a:satOff val="17881"/>
                <a:lumOff val="131"/>
                <a:alphaOff val="0"/>
                <a:tint val="43000"/>
                <a:satMod val="165000"/>
              </a:schemeClr>
            </a:gs>
            <a:gs pos="55000">
              <a:schemeClr val="accent3">
                <a:hueOff val="-11026182"/>
                <a:satOff val="17881"/>
                <a:lumOff val="131"/>
                <a:alphaOff val="0"/>
                <a:tint val="83000"/>
                <a:satMod val="155000"/>
              </a:schemeClr>
            </a:gs>
            <a:gs pos="100000">
              <a:schemeClr val="accent3">
                <a:hueOff val="-11026182"/>
                <a:satOff val="17881"/>
                <a:lumOff val="131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3">
              <a:hueOff val="-11026182"/>
              <a:satOff val="17881"/>
              <a:lumOff val="131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Village AOC</a:t>
          </a:r>
          <a:endParaRPr lang="en-US" sz="3600" kern="1200" dirty="0"/>
        </a:p>
      </dsp:txBody>
      <dsp:txXfrm>
        <a:off x="1483013" y="2158436"/>
        <a:ext cx="2520372" cy="1448666"/>
      </dsp:txXfrm>
    </dsp:sp>
    <dsp:sp modelId="{B7D3DD7F-71B3-49A2-BA54-8F3555D6C649}">
      <dsp:nvSpPr>
        <dsp:cNvPr id="0" name=""/>
        <dsp:cNvSpPr/>
      </dsp:nvSpPr>
      <dsp:spPr>
        <a:xfrm>
          <a:off x="0" y="3607103"/>
          <a:ext cx="5486400" cy="1496709"/>
        </a:xfrm>
        <a:prstGeom prst="trapezoid">
          <a:avLst>
            <a:gd name="adj" fmla="val 53748"/>
          </a:avLst>
        </a:prstGeom>
        <a:gradFill rotWithShape="0">
          <a:gsLst>
            <a:gs pos="0">
              <a:schemeClr val="accent3">
                <a:hueOff val="-16539272"/>
                <a:satOff val="26822"/>
                <a:lumOff val="197"/>
                <a:alphaOff val="0"/>
                <a:tint val="43000"/>
                <a:satMod val="165000"/>
              </a:schemeClr>
            </a:gs>
            <a:gs pos="55000">
              <a:schemeClr val="accent3">
                <a:hueOff val="-16539272"/>
                <a:satOff val="26822"/>
                <a:lumOff val="197"/>
                <a:alphaOff val="0"/>
                <a:tint val="83000"/>
                <a:satMod val="155000"/>
              </a:schemeClr>
            </a:gs>
            <a:gs pos="100000">
              <a:schemeClr val="accent3">
                <a:hueOff val="-16539272"/>
                <a:satOff val="26822"/>
                <a:lumOff val="197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3">
              <a:hueOff val="-16539272"/>
              <a:satOff val="26822"/>
              <a:lumOff val="197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Regional </a:t>
          </a:r>
          <a:endParaRPr lang="en-US" sz="3600" kern="1200" dirty="0"/>
        </a:p>
      </dsp:txBody>
      <dsp:txXfrm>
        <a:off x="960119" y="3607103"/>
        <a:ext cx="3566160" cy="1496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7FAA038-1512-40D9-9896-A61DA418D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4E35ED1-6AB2-4114-9727-5F84B648F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1FF096-6FB8-432A-BB28-4CED68C5E89F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E35ED1-6AB2-4114-9727-5F84B648FDC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96E177-6167-4C6E-B958-FEF47445BDD4}" type="slidenum">
              <a:rPr lang="en-US"/>
              <a:pPr/>
              <a:t>15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Burgundy, all Pinot </a:t>
            </a:r>
            <a:r>
              <a:rPr lang="en-US" dirty="0" err="1" smtClean="0"/>
              <a:t>Nior</a:t>
            </a: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Many Small Vineyards (at times 1/3 of an acres) (55,000 acres over 10 growers)</a:t>
            </a:r>
          </a:p>
          <a:p>
            <a:pPr eaLnBrk="1" hangingPunct="1"/>
            <a:r>
              <a:rPr lang="en-US" dirty="0" smtClean="0"/>
              <a:t>	</a:t>
            </a:r>
            <a:r>
              <a:rPr lang="en-US" i="1" dirty="0" err="1" smtClean="0"/>
              <a:t>Negociant</a:t>
            </a:r>
            <a:r>
              <a:rPr lang="en-US" i="1" dirty="0" smtClean="0"/>
              <a:t> </a:t>
            </a:r>
            <a:r>
              <a:rPr lang="en-US" dirty="0" smtClean="0"/>
              <a:t>driven</a:t>
            </a:r>
          </a:p>
          <a:p>
            <a:pPr eaLnBrk="1" hangingPunct="1"/>
            <a:r>
              <a:rPr lang="en-US" dirty="0" smtClean="0"/>
              <a:t>	Soil and Climate: many Micro Climates that help with wine definition.</a:t>
            </a:r>
          </a:p>
          <a:p>
            <a:pPr eaLnBrk="1" hangingPunct="1"/>
            <a:r>
              <a:rPr lang="en-US" dirty="0" smtClean="0"/>
              <a:t>	some </a:t>
            </a:r>
            <a:r>
              <a:rPr lang="en-US" dirty="0" err="1" smtClean="0"/>
              <a:t>negotiants</a:t>
            </a:r>
            <a:r>
              <a:rPr lang="en-US" dirty="0" smtClean="0"/>
              <a:t> use wood, others do not.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AOC Levels: Regional (15 </a:t>
            </a:r>
            <a:r>
              <a:rPr lang="en-US" dirty="0" err="1" smtClean="0"/>
              <a:t>appelations</a:t>
            </a:r>
            <a:r>
              <a:rPr lang="en-US" dirty="0" smtClean="0"/>
              <a:t>), high elevations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Village name place on label, stricter regulations, lower yields, higher </a:t>
            </a:r>
            <a:r>
              <a:rPr lang="en-US" dirty="0" err="1" smtClean="0"/>
              <a:t>alc</a:t>
            </a: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Premier </a:t>
            </a:r>
            <a:r>
              <a:rPr lang="en-US" dirty="0" err="1" smtClean="0"/>
              <a:t>Crus</a:t>
            </a:r>
            <a:r>
              <a:rPr lang="en-US" dirty="0" smtClean="0"/>
              <a:t>  single vineyard in Cote d’Or village name + vineyard name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Grand </a:t>
            </a:r>
            <a:r>
              <a:rPr lang="en-US" dirty="0" err="1" smtClean="0"/>
              <a:t>Crus</a:t>
            </a:r>
            <a:r>
              <a:rPr lang="en-US" dirty="0" smtClean="0"/>
              <a:t>  (31 vineyards) name of vineyard only due to superior quality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Cote de </a:t>
            </a:r>
            <a:r>
              <a:rPr lang="en-US" dirty="0" err="1" smtClean="0"/>
              <a:t>Nuits</a:t>
            </a:r>
            <a:r>
              <a:rPr lang="en-US" dirty="0" smtClean="0"/>
              <a:t>:</a:t>
            </a:r>
            <a:r>
              <a:rPr lang="en-US" baseline="0" dirty="0" smtClean="0"/>
              <a:t> (</a:t>
            </a:r>
            <a:r>
              <a:rPr lang="en-US" dirty="0" smtClean="0"/>
              <a:t>north)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red berry/cherry flavors</a:t>
            </a:r>
          </a:p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  <a:p>
            <a:pPr eaLnBrk="1" hangingPunct="1">
              <a:buFont typeface="Arial" pitchFamily="34" charset="0"/>
              <a:buNone/>
            </a:pPr>
            <a:r>
              <a:rPr lang="en-US" dirty="0" smtClean="0"/>
              <a:t>Cote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Chalonnaise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E35ED1-6AB2-4114-9727-5F84B648FDC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Varying climate and soils add to the complex</a:t>
            </a:r>
            <a:r>
              <a:rPr lang="en-US" baseline="0" dirty="0" smtClean="0"/>
              <a:t> Cru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E35ED1-6AB2-4114-9727-5F84B648FDC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E35ED1-6AB2-4114-9727-5F84B648FDC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F5702-AA78-4E08-8EDD-6EE2DA13A5B1}" type="slidenum">
              <a:rPr lang="en-US"/>
              <a:pPr/>
              <a:t>19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Carbonic Maceration:	fermentation of grape is due to pressure of top grapes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Pruning Technique: Goblet = 12 buds per plant aloud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Nouveau, </a:t>
            </a:r>
            <a:r>
              <a:rPr lang="en-US" dirty="0" err="1" smtClean="0"/>
              <a:t>Burgundian</a:t>
            </a:r>
            <a:r>
              <a:rPr lang="en-US" dirty="0" smtClean="0"/>
              <a:t> </a:t>
            </a:r>
            <a:r>
              <a:rPr lang="en-US" dirty="0" err="1" smtClean="0"/>
              <a:t>vinteners</a:t>
            </a:r>
            <a:r>
              <a:rPr lang="en-US" dirty="0" smtClean="0"/>
              <a:t> were strapped for $$ and had excess inventory after WWII, November 15 is release date of newly fermented and bottled wine, “Must have” for many, quaffing wine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88D8CB-0700-4B19-AA50-7F3D11BAC0B1}" type="slidenum">
              <a:rPr lang="en-US"/>
              <a:pPr/>
              <a:t>20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Red Grape: Syrah  only</a:t>
            </a:r>
          </a:p>
          <a:p>
            <a:pPr eaLnBrk="1" hangingPunct="1"/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87% of the Rhone Valley AOC wines are red wines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Rosés make up another 9%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whites 4% of total production.</a:t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As for the regional </a:t>
            </a:r>
            <a:r>
              <a:rPr lang="en-US" dirty="0" err="1" smtClean="0"/>
              <a:t>Côtes</a:t>
            </a:r>
            <a:r>
              <a:rPr lang="en-US" dirty="0" smtClean="0"/>
              <a:t> du Rhône appellation, 95% of the wines produced are red, and for Villages the figure goes up to 99%.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88D8CB-0700-4B19-AA50-7F3D11BAC0B1}" type="slidenum">
              <a:rPr lang="en-US"/>
              <a:pPr/>
              <a:t>21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Red Grape: Syrah  only</a:t>
            </a:r>
          </a:p>
          <a:p>
            <a:pPr eaLnBrk="1" hangingPunct="1"/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87% of the Rhone Valley AOC wines are red wines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Rosés make up another 9%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whites 4% of total production.</a:t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As for the regional </a:t>
            </a:r>
            <a:r>
              <a:rPr lang="en-US" dirty="0" err="1" smtClean="0"/>
              <a:t>Côtes</a:t>
            </a:r>
            <a:r>
              <a:rPr lang="en-US" dirty="0" smtClean="0"/>
              <a:t> du Rhône appellation, 95% of the wines produced are red, and for Villages the figure goes up to 99%.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E70495-C37F-4516-B902-0F37BEB65B1C}" type="slidenum">
              <a:rPr lang="en-US"/>
              <a:pPr/>
              <a:t>22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Grape: More 23 allowed grape varietals</a:t>
            </a:r>
          </a:p>
          <a:p>
            <a:pPr eaLnBrk="1" hangingPunct="1">
              <a:buFont typeface="Arial" pitchFamily="34" charset="0"/>
              <a:buNone/>
            </a:pPr>
            <a:r>
              <a:rPr lang="en-US" dirty="0" smtClean="0"/>
              <a:t>Dominate varietals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Grenache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Syrah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err="1" smtClean="0"/>
              <a:t>Mourvedre</a:t>
            </a:r>
            <a:r>
              <a:rPr lang="en-US" dirty="0" smtClean="0"/>
              <a:t> are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E70495-C37F-4516-B902-0F37BEB65B1C}" type="slidenum">
              <a:rPr lang="en-US"/>
              <a:pPr/>
              <a:t>23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Grape: More 23 allowed grape varietals</a:t>
            </a:r>
          </a:p>
          <a:p>
            <a:pPr eaLnBrk="1" hangingPunct="1">
              <a:buFont typeface="Arial" pitchFamily="34" charset="0"/>
              <a:buNone/>
            </a:pPr>
            <a:r>
              <a:rPr lang="en-US" dirty="0" smtClean="0"/>
              <a:t>Dominate varietals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Grenache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Syrah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err="1" smtClean="0"/>
              <a:t>Mourvedre</a:t>
            </a:r>
            <a:r>
              <a:rPr lang="en-US" dirty="0" smtClean="0"/>
              <a:t> are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289FE9-C780-4021-A3C6-B0B143A11A0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Fraud: 1991 Champagne, 1923 Chateauneuf-du-Pape, </a:t>
            </a:r>
            <a:r>
              <a:rPr lang="en-US" i="1" smtClean="0"/>
              <a:t>Negociants, </a:t>
            </a:r>
          </a:p>
          <a:p>
            <a:r>
              <a:rPr lang="en-US" i="1" smtClean="0"/>
              <a:t>1935</a:t>
            </a:r>
            <a:r>
              <a:rPr lang="en-US" smtClean="0"/>
              <a:t> – Legally defined appellation boundaries</a:t>
            </a:r>
          </a:p>
          <a:p>
            <a:r>
              <a:rPr lang="en-US" smtClean="0"/>
              <a:t>2010 – changes affected by European Union regulations for foods associated with places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4F9312-B491-47A4-B6F5-F974D3A7FA65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04BB62-1C67-4224-8485-95F94BB588BD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854F5F-811B-42B2-925D-505D02A6D34E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FEC442-84E5-4287-B151-4A42B89F00F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u="sng" dirty="0" smtClean="0"/>
              <a:t>AOC  (AOP)-- </a:t>
            </a:r>
            <a:r>
              <a:rPr lang="en-US" dirty="0" smtClean="0"/>
              <a:t>100% from the appellation (region, district, village, vineyard), </a:t>
            </a:r>
          </a:p>
          <a:p>
            <a:r>
              <a:rPr lang="en-US" dirty="0" smtClean="0"/>
              <a:t>	--minimum sugar level, 	--defined viticulture methods (pruning, training)</a:t>
            </a:r>
          </a:p>
          <a:p>
            <a:r>
              <a:rPr lang="en-US" dirty="0" smtClean="0"/>
              <a:t>	-- minimum alc. level 	--designated maximum yields, </a:t>
            </a:r>
          </a:p>
          <a:p>
            <a:r>
              <a:rPr lang="en-US" dirty="0" smtClean="0"/>
              <a:t>	-- bottled with in appellation  --taste by INAO 	--viniculture methods </a:t>
            </a:r>
          </a:p>
          <a:p>
            <a:pPr lvl="1">
              <a:buFontTx/>
              <a:buChar char="•"/>
            </a:pPr>
            <a:endParaRPr lang="en-US" dirty="0" smtClean="0"/>
          </a:p>
          <a:p>
            <a:r>
              <a:rPr lang="en-US" dirty="0" smtClean="0"/>
              <a:t>Vin de Pays</a:t>
            </a:r>
            <a:r>
              <a:rPr lang="en-US" i="1" dirty="0" smtClean="0"/>
              <a:t> (IGP)– 152 regions and </a:t>
            </a:r>
            <a:r>
              <a:rPr lang="en-US" i="1" dirty="0" err="1" smtClean="0"/>
              <a:t>zones</a:t>
            </a:r>
            <a:r>
              <a:rPr lang="en-US" dirty="0" err="1" smtClean="0"/>
              <a:t>more</a:t>
            </a:r>
            <a:r>
              <a:rPr lang="en-US" dirty="0" smtClean="0"/>
              <a:t> freedom, changes for international sales…chard, cab, merlot </a:t>
            </a:r>
            <a:r>
              <a:rPr lang="en-US" dirty="0" err="1" smtClean="0"/>
              <a:t>viognier</a:t>
            </a:r>
            <a:r>
              <a:rPr lang="en-US" dirty="0" smtClean="0"/>
              <a:t>, syrah, defined regions, tasting panels, 85% of varietal on label say (IGP)</a:t>
            </a:r>
          </a:p>
          <a:p>
            <a:r>
              <a:rPr lang="en-US" u="sng" dirty="0" smtClean="0"/>
              <a:t>Vin de Table  (Vin)</a:t>
            </a:r>
            <a:r>
              <a:rPr lang="en-US" dirty="0" smtClean="0"/>
              <a:t> – distilled into spirits, no regulations beyond health codes</a:t>
            </a:r>
            <a:endParaRPr lang="en-US" u="sng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Bordeaux: Cabernet </a:t>
            </a:r>
            <a:r>
              <a:rPr lang="en-US" dirty="0" smtClean="0"/>
              <a:t>Sauvignon, </a:t>
            </a:r>
            <a:r>
              <a:rPr lang="en-US" dirty="0" smtClean="0"/>
              <a:t>Merlot, Cab Franc (petit </a:t>
            </a:r>
            <a:r>
              <a:rPr lang="en-US" dirty="0" err="1" smtClean="0"/>
              <a:t>verdot</a:t>
            </a:r>
            <a:r>
              <a:rPr lang="en-US" dirty="0" smtClean="0"/>
              <a:t> (haute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medoc</a:t>
            </a:r>
            <a:r>
              <a:rPr lang="en-US" baseline="0" dirty="0" smtClean="0"/>
              <a:t>)</a:t>
            </a:r>
            <a:r>
              <a:rPr lang="en-US" dirty="0" smtClean="0"/>
              <a:t>, </a:t>
            </a:r>
            <a:r>
              <a:rPr lang="en-US" dirty="0" err="1" smtClean="0"/>
              <a:t>malbec</a:t>
            </a:r>
            <a:r>
              <a:rPr lang="en-US" dirty="0" smtClean="0"/>
              <a:t> and </a:t>
            </a:r>
            <a:r>
              <a:rPr lang="en-US" dirty="0" err="1" smtClean="0"/>
              <a:t>carmenere</a:t>
            </a:r>
            <a:r>
              <a:rPr lang="en-US" dirty="0" smtClean="0"/>
              <a:t> (almost none)</a:t>
            </a:r>
          </a:p>
          <a:p>
            <a:pPr eaLnBrk="1" hangingPunct="1"/>
            <a:r>
              <a:rPr lang="en-US" dirty="0" smtClean="0"/>
              <a:t>Burgundy: Pinot Noir</a:t>
            </a:r>
          </a:p>
          <a:p>
            <a:pPr eaLnBrk="1" hangingPunct="1"/>
            <a:r>
              <a:rPr lang="en-US" dirty="0" smtClean="0"/>
              <a:t>Beaujolais: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Gamay</a:t>
            </a:r>
            <a:endParaRPr lang="en-US" baseline="0" dirty="0" smtClean="0"/>
          </a:p>
          <a:p>
            <a:pPr eaLnBrk="1" hangingPunct="1"/>
            <a:r>
              <a:rPr lang="en-US" baseline="0" dirty="0" smtClean="0"/>
              <a:t>Rhone: Syrah, Grenache,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A93814-18E7-452A-8AA4-CBC4B8F2C0D3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Left Bank</a:t>
            </a:r>
            <a:r>
              <a:rPr lang="en-US" dirty="0" smtClean="0"/>
              <a:t>. The soil on the left bank of the Garonne and Gironde Rivers is primarily </a:t>
            </a:r>
            <a:r>
              <a:rPr lang="en-US" b="1" dirty="0" smtClean="0"/>
              <a:t>gravel</a:t>
            </a:r>
            <a:r>
              <a:rPr lang="en-US" dirty="0" smtClean="0"/>
              <a:t>, and the predominant red grape varietal is </a:t>
            </a:r>
            <a:r>
              <a:rPr lang="en-US" b="1" dirty="0" smtClean="0"/>
              <a:t>Cabernet Sauvignon</a:t>
            </a:r>
            <a:r>
              <a:rPr lang="en-US" dirty="0" smtClean="0"/>
              <a:t>. The wineries in the left bank generally produce full, elegant, and very tannic red wines that may require years to soften and develop.</a:t>
            </a:r>
          </a:p>
          <a:p>
            <a:r>
              <a:rPr lang="en-US" b="1" dirty="0" smtClean="0"/>
              <a:t>Entre-</a:t>
            </a:r>
            <a:r>
              <a:rPr lang="en-US" b="1" dirty="0" err="1" smtClean="0"/>
              <a:t>Deux</a:t>
            </a:r>
            <a:r>
              <a:rPr lang="en-US" b="1" dirty="0" smtClean="0"/>
              <a:t>-</a:t>
            </a:r>
            <a:r>
              <a:rPr lang="en-US" b="1" dirty="0" err="1" smtClean="0"/>
              <a:t>Mers</a:t>
            </a:r>
            <a:r>
              <a:rPr lang="en-US" dirty="0" smtClean="0"/>
              <a:t>. This area is better known for its white wines than for its reds. But in recent years, it has become a principal source of light-bodied red wines that are made from Merlot and Cabernet Sauvignon and sold as Appellation Bordeaux </a:t>
            </a:r>
            <a:r>
              <a:rPr lang="en-US" dirty="0" err="1" smtClean="0"/>
              <a:t>Contrôlée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The Right Bank</a:t>
            </a:r>
            <a:r>
              <a:rPr lang="en-US" dirty="0" smtClean="0"/>
              <a:t>. In the area on the right bank of the Dordogne River the soil is primarily </a:t>
            </a:r>
            <a:r>
              <a:rPr lang="en-US" b="1" dirty="0" smtClean="0"/>
              <a:t>clay</a:t>
            </a:r>
            <a:r>
              <a:rPr lang="en-US" dirty="0" smtClean="0"/>
              <a:t>. On the right bank, the wineries rely more heavily on the early-ripening </a:t>
            </a:r>
            <a:r>
              <a:rPr lang="en-US" b="1" dirty="0" smtClean="0"/>
              <a:t>Merlot</a:t>
            </a:r>
            <a:r>
              <a:rPr lang="en-US" dirty="0" smtClean="0"/>
              <a:t> grape. They generally produce softer, scented red wines.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E35ED1-6AB2-4114-9727-5F84B648FDC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086B86-39FB-4288-9ABC-C7F59C7EAF20}" type="slidenum">
              <a:rPr lang="en-US"/>
              <a:pPr/>
              <a:t>10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 b="1" dirty="0" smtClean="0"/>
              <a:t>It is autumn that makes the red wines of Bordeaux so great, the weather otherwise is very maritime with a lot of rain and generally uneven growing conditions.</a:t>
            </a:r>
          </a:p>
          <a:p>
            <a:pPr eaLnBrk="1" hangingPunct="1"/>
            <a:r>
              <a:rPr lang="en-US" sz="1000" b="1" dirty="0" smtClean="0"/>
              <a:t>Gravel contributes as well: Good drainage, good air circulation, concentrates heat</a:t>
            </a:r>
          </a:p>
          <a:p>
            <a:pPr eaLnBrk="1" hangingPunct="1"/>
            <a:endParaRPr lang="en-US" sz="1000" u="sng" dirty="0" smtClean="0"/>
          </a:p>
          <a:p>
            <a:pPr eaLnBrk="1" hangingPunct="1"/>
            <a:r>
              <a:rPr lang="en-US" sz="1000" u="sng" dirty="0" smtClean="0"/>
              <a:t>Following are the sub-appellations of the region</a:t>
            </a:r>
          </a:p>
          <a:p>
            <a:pPr eaLnBrk="1" hangingPunct="1"/>
            <a:r>
              <a:rPr lang="en-US" sz="1000" u="sng" dirty="0" smtClean="0"/>
              <a:t>Medoc</a:t>
            </a:r>
            <a:r>
              <a:rPr lang="en-US" sz="1000" dirty="0" smtClean="0"/>
              <a:t>: Mouth of Gironde estuary south to city of Bordeaux</a:t>
            </a:r>
          </a:p>
          <a:p>
            <a:pPr eaLnBrk="1" hangingPunct="1"/>
            <a:r>
              <a:rPr lang="en-US" sz="1000" dirty="0" smtClean="0"/>
              <a:t>	“The best vineyards see the river”</a:t>
            </a:r>
          </a:p>
          <a:p>
            <a:pPr eaLnBrk="1" hangingPunct="1"/>
            <a:r>
              <a:rPr lang="en-US" sz="1000" dirty="0" smtClean="0"/>
              <a:t>	</a:t>
            </a:r>
          </a:p>
          <a:p>
            <a:pPr eaLnBrk="1" hangingPunct="1"/>
            <a:r>
              <a:rPr lang="en-US" sz="1000" u="sng" dirty="0" smtClean="0"/>
              <a:t>St. </a:t>
            </a:r>
            <a:r>
              <a:rPr lang="en-US" sz="1000" u="sng" dirty="0" err="1" smtClean="0"/>
              <a:t>Estephe</a:t>
            </a:r>
            <a:r>
              <a:rPr lang="en-US" sz="1000" dirty="0" smtClean="0"/>
              <a:t>: Most North of appellations Gravel, rocks, sand deep gravel clay</a:t>
            </a:r>
          </a:p>
          <a:p>
            <a:pPr eaLnBrk="1" hangingPunct="1"/>
            <a:r>
              <a:rPr lang="en-US" sz="1000" dirty="0" smtClean="0"/>
              <a:t>	merlot, softer tannins that in past, richer fruit, all are dark, earthy/oaky, cassis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sz="1000" u="sng" dirty="0" err="1" smtClean="0"/>
              <a:t>Paulliac</a:t>
            </a:r>
            <a:r>
              <a:rPr lang="en-US" sz="1000" dirty="0" smtClean="0"/>
              <a:t>:	iron rich gravel over clay and limestone…good drainage 3 of five premier cru, mostly cabernet, then merlot, cab franc, petit </a:t>
            </a:r>
            <a:r>
              <a:rPr lang="en-US" sz="1000" dirty="0" err="1" smtClean="0"/>
              <a:t>verdot</a:t>
            </a:r>
            <a:endParaRPr lang="en-US" sz="1000" dirty="0" smtClean="0"/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sz="1000" u="sng" dirty="0" smtClean="0"/>
              <a:t>St. </a:t>
            </a:r>
            <a:r>
              <a:rPr lang="en-US" sz="1000" u="sng" dirty="0" err="1" smtClean="0"/>
              <a:t>Julien</a:t>
            </a:r>
            <a:r>
              <a:rPr lang="en-US" sz="1000" dirty="0" smtClean="0"/>
              <a:t>:	gravel soil, layers of clay and limestone, Cab </a:t>
            </a:r>
            <a:r>
              <a:rPr lang="en-US" sz="1000" dirty="0" err="1" smtClean="0"/>
              <a:t>Sauv</a:t>
            </a:r>
            <a:r>
              <a:rPr lang="en-US" sz="1000" dirty="0" smtClean="0"/>
              <a:t>.,  Merlot, Cab Franc, 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sz="1000" u="sng" dirty="0" err="1" smtClean="0"/>
              <a:t>Margaux</a:t>
            </a:r>
            <a:r>
              <a:rPr lang="en-US" sz="1000" u="sng" dirty="0" smtClean="0"/>
              <a:t>:</a:t>
            </a:r>
            <a:r>
              <a:rPr lang="en-US" sz="1000" dirty="0" smtClean="0"/>
              <a:t>	Gravelly soil, pebble, sand, limestone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sz="1000" u="sng" dirty="0" smtClean="0"/>
              <a:t>Graves</a:t>
            </a:r>
            <a:r>
              <a:rPr lang="en-US" sz="1000" dirty="0" smtClean="0"/>
              <a:t>:	South east of Bordeaux city, Fine red wines</a:t>
            </a:r>
            <a:endParaRPr lang="en-US" sz="1000" u="sng" dirty="0" smtClean="0"/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sz="1000" u="sng" dirty="0" smtClean="0"/>
              <a:t>Pessac-</a:t>
            </a:r>
            <a:r>
              <a:rPr lang="en-US" sz="1000" u="sng" dirty="0" err="1" smtClean="0"/>
              <a:t>Leognan</a:t>
            </a:r>
            <a:r>
              <a:rPr lang="en-US" sz="1000" dirty="0" smtClean="0"/>
              <a:t>:	All Grave Classification are here</a:t>
            </a:r>
          </a:p>
          <a:p>
            <a:pPr eaLnBrk="1" hangingPunct="1"/>
            <a:r>
              <a:rPr lang="en-US" sz="1000" dirty="0" smtClean="0"/>
              <a:t>			gravely rolling hills, big wines, mineral, floral, smote, red fruit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sz="1000" u="sng" dirty="0" smtClean="0"/>
              <a:t>St. </a:t>
            </a:r>
            <a:r>
              <a:rPr lang="en-US" sz="1000" u="sng" dirty="0" err="1" smtClean="0"/>
              <a:t>Emillion</a:t>
            </a:r>
            <a:r>
              <a:rPr lang="en-US" sz="1000" dirty="0" smtClean="0"/>
              <a:t>:	very respected region, only reds, bordered by Dordogne and Isle Rivers</a:t>
            </a:r>
          </a:p>
          <a:p>
            <a:pPr eaLnBrk="1" hangingPunct="1"/>
            <a:r>
              <a:rPr lang="en-US" sz="1000" dirty="0" smtClean="0"/>
              <a:t>		all about the limestone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sz="1000" u="sng" dirty="0" err="1" smtClean="0"/>
              <a:t>Pomeral</a:t>
            </a:r>
            <a:r>
              <a:rPr lang="en-US" sz="1000" dirty="0" smtClean="0"/>
              <a:t>:	full smooth wines with ripe fruit merlot, then cab </a:t>
            </a:r>
            <a:r>
              <a:rPr lang="en-US" sz="1000" dirty="0" err="1" smtClean="0"/>
              <a:t>franccan</a:t>
            </a:r>
            <a:r>
              <a:rPr lang="en-US" sz="1000" dirty="0" smtClean="0"/>
              <a:t> be drunk young due to merlot</a:t>
            </a:r>
            <a:endParaRPr lang="en-US" sz="1000" u="sng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3F9E00-B1EC-4076-BBB7-D4D97414218C}" type="slidenum">
              <a:rPr lang="en-US"/>
              <a:pPr/>
              <a:t>11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Paris Exposition </a:t>
            </a:r>
            <a:r>
              <a:rPr lang="en-US" dirty="0" err="1" smtClean="0"/>
              <a:t>Universaelle</a:t>
            </a:r>
            <a:r>
              <a:rPr lang="en-US" dirty="0" smtClean="0"/>
              <a:t> – All the best that France had to offer.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Mouton Rothschild,</a:t>
            </a:r>
            <a:r>
              <a:rPr lang="en-US" baseline="0" dirty="0" smtClean="0"/>
              <a:t> 1973</a:t>
            </a:r>
          </a:p>
          <a:p>
            <a:pPr eaLnBrk="1" hangingPunct="1"/>
            <a:r>
              <a:rPr lang="en-US" baseline="0" dirty="0" smtClean="0"/>
              <a:t>60 total chateaux + 1 graves</a:t>
            </a: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B39AC6-A1EE-4C9D-A184-C3BA83B21976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E35ED1-6AB2-4114-9727-5F84B648FDC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51F7477-9F59-466B-9F3E-5C1FCE6032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F6311-8342-4EDC-B83E-41E4B718C5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5891C-AA01-4D62-8313-80CE54978F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82285-1CCB-4475-BECF-DFC05E496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CDB35-0296-4B30-BD61-74FA184A6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31F61-6164-4238-B5CB-857A7CB5D2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419ED-A76B-4886-A103-3619DC7419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B5EBA-BF19-4C2B-81DE-0AAB863FF1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DD65B57D-AF90-4AD9-BC0F-559484777C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EAE2A6A2-EC18-4A4D-8A3E-113CC80EA4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F92DF-6B24-495C-AFFA-F4B7E9A2BD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CA85B-6F7D-4B1E-980C-4969B8E8DC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350F1-B0D2-46AF-B5AA-C0925D289A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9B49999-F9EB-4541-99F1-65F72E5270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msprod.cuny.edu/webapps/portal/frameset.jsp?tab_id=_2_1&amp;url=/webapps/blackboard/execute/launcher?type=Course&amp;id=_52708_1&amp;url=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lmsprod.cuny.edu/webapps/portal/frameset.jsp?tab_id=_2_1&amp;url=/webapps/blackboard/execute/launcher?type=Course&amp;id=_52708_1&amp;url=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knowledge.wharton.upenn.edu/articlepdf/3158.pdf?CFID=87094228&amp;CFTOKEN=45729386&amp;jsessionid=a830a780e9009d529669243b68234b654e0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52400"/>
            <a:ext cx="7772400" cy="1920875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en-US" sz="4000" dirty="0" smtClean="0"/>
              <a:t>HMGT 2402</a:t>
            </a:r>
            <a:br>
              <a:rPr lang="en-US" sz="4000" dirty="0" smtClean="0"/>
            </a:br>
            <a:r>
              <a:rPr lang="en-US" sz="4000" dirty="0" smtClean="0"/>
              <a:t>Wine &amp; Beverage</a:t>
            </a:r>
            <a:br>
              <a:rPr lang="en-US" sz="4000" dirty="0" smtClean="0"/>
            </a:br>
            <a:r>
              <a:rPr lang="en-US" sz="4000" dirty="0" smtClean="0"/>
              <a:t>Management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5638800"/>
            <a:ext cx="5486400" cy="990600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Prof. Karen Goodlad</a:t>
            </a:r>
          </a:p>
          <a:p>
            <a:pPr algn="r" eaLnBrk="1" hangingPunct="1"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Red Wines of France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Spring 2013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6" descr="100_19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47800" y="628650"/>
            <a:ext cx="7696200" cy="5772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Bordeaux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382000" cy="5410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Medoc &amp; Haut Medoc</a:t>
            </a:r>
          </a:p>
          <a:p>
            <a:pPr lvl="1" eaLnBrk="1" hangingPunct="1">
              <a:defRPr/>
            </a:pPr>
            <a:r>
              <a:rPr lang="en-US" sz="2400" dirty="0" smtClean="0"/>
              <a:t>Saint </a:t>
            </a:r>
            <a:r>
              <a:rPr lang="en-US" sz="2400" dirty="0" err="1" smtClean="0"/>
              <a:t>Estephe</a:t>
            </a:r>
            <a:endParaRPr lang="en-US" sz="2400" dirty="0" smtClean="0"/>
          </a:p>
          <a:p>
            <a:pPr lvl="1" eaLnBrk="1" hangingPunct="1">
              <a:defRPr/>
            </a:pPr>
            <a:r>
              <a:rPr lang="en-US" sz="2400" dirty="0" err="1" smtClean="0"/>
              <a:t>Pauillac</a:t>
            </a:r>
            <a:endParaRPr lang="en-US" sz="2400" dirty="0" smtClean="0"/>
          </a:p>
          <a:p>
            <a:pPr lvl="1" eaLnBrk="1" hangingPunct="1">
              <a:defRPr/>
            </a:pPr>
            <a:r>
              <a:rPr lang="en-US" sz="2400" dirty="0" smtClean="0"/>
              <a:t>Saint Julian</a:t>
            </a:r>
          </a:p>
          <a:p>
            <a:pPr lvl="1" eaLnBrk="1" hangingPunct="1">
              <a:defRPr/>
            </a:pPr>
            <a:r>
              <a:rPr lang="en-US" sz="2400" dirty="0" err="1" smtClean="0"/>
              <a:t>Moulis</a:t>
            </a:r>
            <a:endParaRPr lang="en-US" sz="2400" dirty="0" smtClean="0"/>
          </a:p>
          <a:p>
            <a:pPr lvl="1" eaLnBrk="1" hangingPunct="1">
              <a:defRPr/>
            </a:pPr>
            <a:r>
              <a:rPr lang="en-US" sz="2400" dirty="0" err="1" smtClean="0"/>
              <a:t>Listrac</a:t>
            </a:r>
            <a:endParaRPr lang="en-US" sz="2400" dirty="0" smtClean="0"/>
          </a:p>
          <a:p>
            <a:pPr lvl="1" eaLnBrk="1" hangingPunct="1">
              <a:defRPr/>
            </a:pPr>
            <a:r>
              <a:rPr lang="en-US" sz="2400" dirty="0" err="1" smtClean="0"/>
              <a:t>Margaux</a:t>
            </a:r>
            <a:endParaRPr lang="en-US" sz="2400" dirty="0" smtClean="0"/>
          </a:p>
          <a:p>
            <a:pPr eaLnBrk="1" hangingPunct="1">
              <a:defRPr/>
            </a:pPr>
            <a:r>
              <a:rPr lang="en-US" sz="2800" dirty="0" smtClean="0"/>
              <a:t>Grave</a:t>
            </a:r>
          </a:p>
          <a:p>
            <a:pPr lvl="1" eaLnBrk="1" hangingPunct="1">
              <a:defRPr/>
            </a:pPr>
            <a:r>
              <a:rPr lang="en-US" sz="2400" dirty="0" smtClean="0"/>
              <a:t>Pessac-</a:t>
            </a:r>
            <a:r>
              <a:rPr lang="en-US" sz="2400" dirty="0" err="1" smtClean="0"/>
              <a:t>Leognan</a:t>
            </a:r>
            <a:endParaRPr lang="en-US" sz="2400" dirty="0" smtClean="0"/>
          </a:p>
          <a:p>
            <a:pPr eaLnBrk="1" hangingPunct="1">
              <a:defRPr/>
            </a:pPr>
            <a:r>
              <a:rPr lang="en-US" sz="2800" dirty="0" smtClean="0"/>
              <a:t>Saint-</a:t>
            </a:r>
            <a:r>
              <a:rPr lang="en-US" sz="2800" dirty="0" err="1" smtClean="0"/>
              <a:t>Emilion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err="1" smtClean="0"/>
              <a:t>Fronsac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err="1" smtClean="0"/>
              <a:t>Pomerol</a:t>
            </a:r>
            <a:endParaRPr lang="en-US" sz="2800" dirty="0" smtClean="0"/>
          </a:p>
        </p:txBody>
      </p:sp>
      <p:pic>
        <p:nvPicPr>
          <p:cNvPr id="5" name="Picture 2" descr="http://www.justerinis.com/Images/Maps/Detailed/BordeauxBordeau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158360"/>
            <a:ext cx="3733800" cy="5475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274638"/>
            <a:ext cx="7315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Classification of the Bordeaux Cru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8763000" cy="47545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Medoc Classification of 1855 </a:t>
            </a:r>
            <a:r>
              <a:rPr lang="en-US" dirty="0" smtClean="0"/>
              <a:t>(revised 1973)</a:t>
            </a:r>
          </a:p>
          <a:p>
            <a:pPr lvl="1" eaLnBrk="1" hangingPunct="1">
              <a:defRPr/>
            </a:pPr>
            <a:r>
              <a:rPr lang="en-US" sz="3200" i="1" dirty="0" smtClean="0"/>
              <a:t>Premiers </a:t>
            </a:r>
            <a:r>
              <a:rPr lang="en-US" sz="3200" i="1" dirty="0" err="1" smtClean="0"/>
              <a:t>Crus</a:t>
            </a:r>
            <a:endParaRPr lang="en-US" sz="3200" i="1" dirty="0" smtClean="0"/>
          </a:p>
          <a:p>
            <a:pPr lvl="1" eaLnBrk="1" hangingPunct="1">
              <a:defRPr/>
            </a:pPr>
            <a:r>
              <a:rPr lang="en-US" sz="3200" i="1" dirty="0" err="1" smtClean="0"/>
              <a:t>Deuxiemes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Crus</a:t>
            </a:r>
            <a:endParaRPr lang="en-US" sz="3200" i="1" dirty="0" smtClean="0"/>
          </a:p>
          <a:p>
            <a:pPr lvl="1" eaLnBrk="1" hangingPunct="1">
              <a:defRPr/>
            </a:pPr>
            <a:r>
              <a:rPr lang="en-US" sz="3200" i="1" dirty="0" err="1" smtClean="0"/>
              <a:t>Troisiemes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Crus</a:t>
            </a:r>
            <a:endParaRPr lang="en-US" sz="3200" i="1" dirty="0" smtClean="0"/>
          </a:p>
          <a:p>
            <a:pPr lvl="1" eaLnBrk="1" hangingPunct="1">
              <a:defRPr/>
            </a:pPr>
            <a:r>
              <a:rPr lang="en-US" sz="3200" i="1" dirty="0" err="1" smtClean="0"/>
              <a:t>Quatriemes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Crus</a:t>
            </a:r>
            <a:endParaRPr lang="en-US" sz="3200" i="1" dirty="0" smtClean="0"/>
          </a:p>
          <a:p>
            <a:pPr lvl="1" eaLnBrk="1" hangingPunct="1">
              <a:defRPr/>
            </a:pPr>
            <a:r>
              <a:rPr lang="en-US" sz="3200" i="1" dirty="0" err="1" smtClean="0"/>
              <a:t>Cizuimes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Crus</a:t>
            </a:r>
            <a:endParaRPr lang="en-US" sz="3200" i="1" dirty="0" smtClean="0"/>
          </a:p>
        </p:txBody>
      </p:sp>
      <p:pic>
        <p:nvPicPr>
          <p:cNvPr id="6148" name="Picture 6" descr="100_1892cro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1855989"/>
            <a:ext cx="3657600" cy="4929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Premiers </a:t>
            </a:r>
            <a:r>
              <a:rPr lang="en-US" i="1" dirty="0" err="1" smtClean="0"/>
              <a:t>Crus</a:t>
            </a:r>
            <a:endParaRPr lang="en-US" sz="4000" i="1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66294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Chateau </a:t>
            </a:r>
            <a:r>
              <a:rPr lang="en-US" dirty="0" err="1" smtClean="0"/>
              <a:t>Lafite</a:t>
            </a:r>
            <a:r>
              <a:rPr lang="en-US" dirty="0" smtClean="0"/>
              <a:t>-Rothschild (</a:t>
            </a:r>
            <a:r>
              <a:rPr lang="en-US" dirty="0" err="1" smtClean="0"/>
              <a:t>Pauillac</a:t>
            </a:r>
            <a:r>
              <a:rPr lang="en-US" dirty="0" smtClean="0"/>
              <a:t>)</a:t>
            </a:r>
          </a:p>
          <a:p>
            <a:pPr eaLnBrk="1" hangingPunct="1">
              <a:defRPr/>
            </a:pPr>
            <a:r>
              <a:rPr lang="en-US" dirty="0" smtClean="0"/>
              <a:t>Chateau </a:t>
            </a:r>
            <a:r>
              <a:rPr lang="en-US" dirty="0" err="1" smtClean="0"/>
              <a:t>Latour</a:t>
            </a:r>
            <a:r>
              <a:rPr lang="en-US" dirty="0" smtClean="0"/>
              <a:t>  (</a:t>
            </a:r>
            <a:r>
              <a:rPr lang="en-US" dirty="0" err="1" smtClean="0"/>
              <a:t>Pauillac</a:t>
            </a:r>
            <a:r>
              <a:rPr lang="en-US" dirty="0" smtClean="0"/>
              <a:t>)</a:t>
            </a:r>
          </a:p>
          <a:p>
            <a:pPr eaLnBrk="1" hangingPunct="1">
              <a:defRPr/>
            </a:pPr>
            <a:r>
              <a:rPr lang="en-US" dirty="0" smtClean="0"/>
              <a:t>Chateau </a:t>
            </a:r>
            <a:r>
              <a:rPr lang="en-US" dirty="0" err="1" smtClean="0"/>
              <a:t>Margaux</a:t>
            </a:r>
            <a:r>
              <a:rPr lang="en-US" dirty="0" smtClean="0"/>
              <a:t> (</a:t>
            </a:r>
            <a:r>
              <a:rPr lang="en-US" dirty="0" err="1" smtClean="0"/>
              <a:t>Margaux</a:t>
            </a:r>
            <a:r>
              <a:rPr lang="en-US" dirty="0" smtClean="0"/>
              <a:t>)</a:t>
            </a:r>
          </a:p>
          <a:p>
            <a:pPr eaLnBrk="1" hangingPunct="1">
              <a:defRPr/>
            </a:pPr>
            <a:r>
              <a:rPr lang="en-US" dirty="0" smtClean="0"/>
              <a:t>Chateau Mouton Rothschild (</a:t>
            </a:r>
            <a:r>
              <a:rPr lang="en-US" dirty="0" err="1" smtClean="0"/>
              <a:t>Pauillac</a:t>
            </a:r>
            <a:r>
              <a:rPr lang="en-US" dirty="0" smtClean="0"/>
              <a:t>)</a:t>
            </a:r>
          </a:p>
          <a:p>
            <a:pPr eaLnBrk="1" hangingPunct="1">
              <a:defRPr/>
            </a:pPr>
            <a:r>
              <a:rPr lang="en-US" dirty="0" smtClean="0"/>
              <a:t>Chateau Haut-</a:t>
            </a:r>
            <a:r>
              <a:rPr lang="en-US" dirty="0" err="1" smtClean="0"/>
              <a:t>Brion</a:t>
            </a:r>
            <a:r>
              <a:rPr lang="en-US" dirty="0" smtClean="0"/>
              <a:t> (Graves)</a:t>
            </a:r>
          </a:p>
        </p:txBody>
      </p:sp>
      <p:pic>
        <p:nvPicPr>
          <p:cNvPr id="31746" name="Picture 2" descr="http://fivestarworld.files.wordpress.com/2008/08/margau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038600"/>
            <a:ext cx="342900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St. </a:t>
            </a:r>
            <a:r>
              <a:rPr lang="en-US" dirty="0" err="1" smtClean="0"/>
              <a:t>Emilion</a:t>
            </a:r>
            <a:r>
              <a:rPr lang="en-US" dirty="0" smtClean="0"/>
              <a:t>, Cru System 1958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5029200" cy="4525963"/>
          </a:xfrm>
        </p:spPr>
        <p:txBody>
          <a:bodyPr/>
          <a:lstStyle/>
          <a:p>
            <a:r>
              <a:rPr lang="en-US" dirty="0" smtClean="0"/>
              <a:t>Revised 2006,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currently suspended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Premier Grand Cru </a:t>
            </a:r>
            <a:r>
              <a:rPr lang="en-US" dirty="0" err="1" smtClean="0"/>
              <a:t>Classé</a:t>
            </a:r>
            <a:r>
              <a:rPr lang="en-US" dirty="0" smtClean="0"/>
              <a:t>, Class A</a:t>
            </a:r>
          </a:p>
          <a:p>
            <a:r>
              <a:rPr lang="en-US" dirty="0" smtClean="0"/>
              <a:t>Premier Grand Cru </a:t>
            </a:r>
            <a:r>
              <a:rPr lang="en-US" dirty="0" err="1" smtClean="0"/>
              <a:t>Classé</a:t>
            </a:r>
            <a:r>
              <a:rPr lang="en-US" dirty="0" smtClean="0"/>
              <a:t>, Class B</a:t>
            </a:r>
          </a:p>
          <a:p>
            <a:r>
              <a:rPr lang="en-US" dirty="0" smtClean="0"/>
              <a:t>Grand Cru </a:t>
            </a:r>
            <a:r>
              <a:rPr lang="en-US" dirty="0" err="1" smtClean="0"/>
              <a:t>Classé</a:t>
            </a:r>
            <a:endParaRPr lang="en-US" dirty="0" smtClean="0"/>
          </a:p>
          <a:p>
            <a:r>
              <a:rPr lang="en-US" dirty="0" smtClean="0"/>
              <a:t>Grand  Cru**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100_19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1725" y="1295400"/>
            <a:ext cx="4003675" cy="533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0" y="6062662"/>
            <a:ext cx="5486400" cy="566738"/>
          </a:xfrm>
        </p:spPr>
        <p:txBody>
          <a:bodyPr vert="horz">
            <a:normAutofit fontScale="90000"/>
          </a:bodyPr>
          <a:lstStyle/>
          <a:p>
            <a:pPr algn="ctr"/>
            <a:r>
              <a:rPr lang="en-US" sz="3600" dirty="0" smtClean="0"/>
              <a:t>The Bordeaux Wine Label</a:t>
            </a:r>
            <a:endParaRPr lang="en-US" sz="360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61442" name="Picture 2" descr="http://www.cellarnotes.net/images/gruau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-129646"/>
            <a:ext cx="4267200" cy="6220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Burgundy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382000" cy="487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Côte d’Or, </a:t>
            </a:r>
            <a:r>
              <a:rPr lang="en-US" sz="2600" dirty="0" smtClean="0"/>
              <a:t>9.7% of all production</a:t>
            </a:r>
          </a:p>
          <a:p>
            <a:pPr lvl="1" eaLnBrk="1" hangingPunct="1">
              <a:defRPr/>
            </a:pPr>
            <a:r>
              <a:rPr lang="en-US" sz="3200" dirty="0" smtClean="0"/>
              <a:t>Côte de </a:t>
            </a:r>
            <a:r>
              <a:rPr lang="en-US" sz="3200" dirty="0" err="1" smtClean="0"/>
              <a:t>Nuits</a:t>
            </a:r>
            <a:endParaRPr lang="en-US" sz="3200" dirty="0" smtClean="0"/>
          </a:p>
          <a:p>
            <a:pPr lvl="1" eaLnBrk="1" hangingPunct="1">
              <a:defRPr/>
            </a:pPr>
            <a:r>
              <a:rPr lang="en-US" sz="3200" dirty="0" smtClean="0"/>
              <a:t>Côte de </a:t>
            </a:r>
            <a:r>
              <a:rPr lang="en-US" sz="3200" dirty="0" err="1" smtClean="0"/>
              <a:t>Beaune</a:t>
            </a:r>
            <a:r>
              <a:rPr lang="en-US" sz="3200" dirty="0" smtClean="0"/>
              <a:t>: Both Red and White</a:t>
            </a:r>
          </a:p>
          <a:p>
            <a:pPr>
              <a:defRPr/>
            </a:pPr>
            <a:r>
              <a:rPr lang="en-US" sz="3600" dirty="0" smtClean="0"/>
              <a:t>Côte </a:t>
            </a:r>
            <a:r>
              <a:rPr lang="en-US" sz="3600" dirty="0" err="1" smtClean="0"/>
              <a:t>Chalonnaise</a:t>
            </a:r>
            <a:r>
              <a:rPr lang="en-US" sz="3600" dirty="0" smtClean="0"/>
              <a:t>, </a:t>
            </a:r>
            <a:r>
              <a:rPr lang="en-US" sz="2600" dirty="0" smtClean="0"/>
              <a:t>2.8% of all production</a:t>
            </a:r>
          </a:p>
          <a:p>
            <a:pPr eaLnBrk="1" hangingPunct="1">
              <a:defRPr/>
            </a:pPr>
            <a:endParaRPr lang="en-US" dirty="0" smtClean="0"/>
          </a:p>
          <a:p>
            <a:pPr>
              <a:defRPr/>
            </a:pPr>
            <a:r>
              <a:rPr lang="en-US" sz="3600" dirty="0" smtClean="0"/>
              <a:t>Chablis: White Wines, </a:t>
            </a:r>
            <a:r>
              <a:rPr lang="en-US" sz="2600" dirty="0" smtClean="0"/>
              <a:t>9.7% of all production</a:t>
            </a:r>
          </a:p>
          <a:p>
            <a:pPr>
              <a:defRPr/>
            </a:pPr>
            <a:r>
              <a:rPr lang="en-US" sz="3600" dirty="0" err="1" smtClean="0"/>
              <a:t>Maconnais</a:t>
            </a:r>
            <a:r>
              <a:rPr lang="en-US" sz="3600" dirty="0" smtClean="0"/>
              <a:t>: Mostly White, </a:t>
            </a:r>
            <a:r>
              <a:rPr lang="en-US" sz="2400" dirty="0" smtClean="0"/>
              <a:t>12.4% of all prod.</a:t>
            </a:r>
          </a:p>
          <a:p>
            <a:pPr>
              <a:defRPr/>
            </a:pPr>
            <a:r>
              <a:rPr lang="en-US" sz="3600" dirty="0" smtClean="0"/>
              <a:t>Beaujolais</a:t>
            </a:r>
            <a:r>
              <a:rPr lang="en-US" sz="2400" dirty="0" smtClean="0"/>
              <a:t>: 47% of production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019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 More Information: The </a:t>
            </a:r>
            <a:r>
              <a:rPr lang="en-US" dirty="0" err="1" smtClean="0"/>
              <a:t>NYTimes</a:t>
            </a:r>
            <a:r>
              <a:rPr lang="en-US" dirty="0" smtClean="0"/>
              <a:t> on </a:t>
            </a:r>
            <a:r>
              <a:rPr lang="en-US" dirty="0" smtClean="0">
                <a:hlinkClick r:id="rId3"/>
              </a:rPr>
              <a:t>Burgundy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Burgundy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26736"/>
          </a:xfrm>
        </p:spPr>
        <p:txBody>
          <a:bodyPr/>
          <a:lstStyle/>
          <a:p>
            <a:pPr lvl="0"/>
            <a:r>
              <a:rPr lang="en-US" dirty="0" smtClean="0"/>
              <a:t>Côte de </a:t>
            </a:r>
            <a:r>
              <a:rPr lang="en-US" dirty="0" err="1" smtClean="0"/>
              <a:t>Nuits</a:t>
            </a:r>
            <a:endParaRPr lang="en-US" dirty="0" smtClean="0"/>
          </a:p>
          <a:p>
            <a:pPr lvl="1"/>
            <a:r>
              <a:rPr lang="en-US" dirty="0" smtClean="0"/>
              <a:t>climate</a:t>
            </a:r>
          </a:p>
          <a:p>
            <a:pPr lvl="1"/>
            <a:r>
              <a:rPr lang="en-US" dirty="0" smtClean="0"/>
              <a:t>Pinot </a:t>
            </a:r>
            <a:r>
              <a:rPr lang="en-US" dirty="0" smtClean="0"/>
              <a:t>Noir, almost exclusively</a:t>
            </a:r>
          </a:p>
          <a:p>
            <a:pPr lvl="1"/>
            <a:r>
              <a:rPr lang="en-US" dirty="0" smtClean="0"/>
              <a:t>Limestone &amp; Marl</a:t>
            </a:r>
          </a:p>
          <a:p>
            <a:pPr lvl="1"/>
            <a:r>
              <a:rPr lang="en-US" dirty="0" smtClean="0"/>
              <a:t>Aspect Highly Important</a:t>
            </a:r>
          </a:p>
          <a:p>
            <a:pPr lvl="0"/>
            <a:r>
              <a:rPr lang="en-US" dirty="0" smtClean="0"/>
              <a:t>Côte de </a:t>
            </a:r>
            <a:r>
              <a:rPr lang="en-US" dirty="0" err="1" smtClean="0"/>
              <a:t>Beaune</a:t>
            </a:r>
            <a:endParaRPr lang="en-US" dirty="0" smtClean="0"/>
          </a:p>
          <a:p>
            <a:pPr lvl="1"/>
            <a:r>
              <a:rPr lang="en-US" dirty="0" smtClean="0"/>
              <a:t>climate</a:t>
            </a:r>
          </a:p>
          <a:p>
            <a:pPr lvl="1"/>
            <a:r>
              <a:rPr lang="en-US" dirty="0" smtClean="0"/>
              <a:t>Pinot </a:t>
            </a:r>
            <a:r>
              <a:rPr lang="en-US" dirty="0" smtClean="0"/>
              <a:t>Noir, both red and white varietals do well</a:t>
            </a:r>
          </a:p>
          <a:p>
            <a:pPr lvl="1"/>
            <a:r>
              <a:rPr lang="en-US" dirty="0" smtClean="0"/>
              <a:t>Limestone</a:t>
            </a:r>
          </a:p>
          <a:p>
            <a:pPr lvl="1"/>
            <a:r>
              <a:rPr lang="en-US" dirty="0" smtClean="0"/>
              <a:t>Aspect Highly Important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839200" cy="877824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/>
              <a:t>Burgundy, Cru </a:t>
            </a:r>
            <a:r>
              <a:rPr lang="en-US" sz="4000" dirty="0" smtClean="0"/>
              <a:t>System, </a:t>
            </a:r>
            <a:r>
              <a:rPr lang="en-US" sz="2000" dirty="0" smtClean="0"/>
              <a:t>established 1861</a:t>
            </a:r>
            <a:endParaRPr lang="en-US" sz="2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0" y="1524000"/>
          <a:ext cx="5486400" cy="5103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ular Callout 10"/>
          <p:cNvSpPr/>
          <p:nvPr/>
        </p:nvSpPr>
        <p:spPr>
          <a:xfrm>
            <a:off x="5486400" y="1143000"/>
            <a:ext cx="3276600" cy="1600200"/>
          </a:xfrm>
          <a:prstGeom prst="wedgeRectCallout">
            <a:avLst>
              <a:gd name="adj1" fmla="val -120813"/>
              <a:gd name="adj2" fmla="val 1704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30 vineyards, </a:t>
            </a:r>
            <a:r>
              <a:rPr lang="en-US" spc="-100" dirty="0" smtClean="0"/>
              <a:t>all in Côte d’Or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Near hill tops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All reds come from </a:t>
            </a:r>
            <a:r>
              <a:rPr lang="en-US" dirty="0" smtClean="0"/>
              <a:t>C</a:t>
            </a:r>
            <a:r>
              <a:rPr lang="en-US" spc="-100" dirty="0" smtClean="0"/>
              <a:t>ô</a:t>
            </a:r>
            <a:r>
              <a:rPr lang="en-US" dirty="0" smtClean="0"/>
              <a:t>te de </a:t>
            </a:r>
            <a:r>
              <a:rPr lang="en-US" dirty="0" err="1" smtClean="0"/>
              <a:t>Nuits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~1% </a:t>
            </a:r>
            <a:r>
              <a:rPr lang="en-US" dirty="0" smtClean="0"/>
              <a:t>of wine, </a:t>
            </a:r>
            <a:r>
              <a:rPr lang="en-US" dirty="0" smtClean="0"/>
              <a:t>age </a:t>
            </a:r>
            <a:r>
              <a:rPr lang="en-US" dirty="0" smtClean="0"/>
              <a:t>20-30 </a:t>
            </a:r>
            <a:r>
              <a:rPr lang="en-US" dirty="0" smtClean="0"/>
              <a:t>years</a:t>
            </a:r>
            <a:endParaRPr lang="en-US" dirty="0"/>
          </a:p>
        </p:txBody>
      </p:sp>
      <p:sp>
        <p:nvSpPr>
          <p:cNvPr id="12" name="Rectangular Callout 11"/>
          <p:cNvSpPr/>
          <p:nvPr/>
        </p:nvSpPr>
        <p:spPr>
          <a:xfrm>
            <a:off x="5486400" y="2819400"/>
            <a:ext cx="3276600" cy="1600200"/>
          </a:xfrm>
          <a:prstGeom prst="wedgeRectCallout">
            <a:avLst>
              <a:gd name="adj1" fmla="val -111110"/>
              <a:gd name="adj2" fmla="val -2220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Mid range of hills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Label includes vineyard </a:t>
            </a:r>
            <a:r>
              <a:rPr lang="en-US" dirty="0" smtClean="0"/>
              <a:t>name as well as village name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More complex, more </a:t>
            </a:r>
            <a:r>
              <a:rPr lang="en-US" dirty="0" smtClean="0"/>
              <a:t>intense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~10% of all Burgundy Wine</a:t>
            </a:r>
            <a:endParaRPr lang="en-US" dirty="0"/>
          </a:p>
        </p:txBody>
      </p:sp>
      <p:sp>
        <p:nvSpPr>
          <p:cNvPr id="13" name="Rectangular Callout 12"/>
          <p:cNvSpPr/>
          <p:nvPr/>
        </p:nvSpPr>
        <p:spPr>
          <a:xfrm>
            <a:off x="5486400" y="4495800"/>
            <a:ext cx="3276600" cy="1524000"/>
          </a:xfrm>
          <a:prstGeom prst="wedgeRectCallout">
            <a:avLst>
              <a:gd name="adj1" fmla="val -100512"/>
              <a:gd name="adj2" fmla="val -3221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Along low slopes &amp; hill tops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All wine sourced from village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Lower yields, higher alc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53 villages, 23% of all Burgundy Wine</a:t>
            </a:r>
            <a:endParaRPr lang="en-US" dirty="0"/>
          </a:p>
        </p:txBody>
      </p:sp>
      <p:sp>
        <p:nvSpPr>
          <p:cNvPr id="14" name="Rectangular Callout 13"/>
          <p:cNvSpPr/>
          <p:nvPr/>
        </p:nvSpPr>
        <p:spPr>
          <a:xfrm>
            <a:off x="5486400" y="6096000"/>
            <a:ext cx="3276600" cy="533400"/>
          </a:xfrm>
          <a:prstGeom prst="wedgeRectCallout">
            <a:avLst>
              <a:gd name="adj1" fmla="val -93517"/>
              <a:gd name="adj2" fmla="val -19821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General large </a:t>
            </a:r>
            <a:r>
              <a:rPr lang="en-US" dirty="0" smtClean="0"/>
              <a:t>areas, 65% of all wine from Burgundy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066800"/>
          </a:xfrm>
        </p:spPr>
        <p:txBody>
          <a:bodyPr/>
          <a:lstStyle/>
          <a:p>
            <a:r>
              <a:rPr lang="en-US" dirty="0" smtClean="0"/>
              <a:t>Beaujolais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0536"/>
          </a:xfrm>
        </p:spPr>
        <p:txBody>
          <a:bodyPr/>
          <a:lstStyle/>
          <a:p>
            <a:r>
              <a:rPr lang="en-US" dirty="0" smtClean="0"/>
              <a:t>Larger that all areas in Burgundy</a:t>
            </a:r>
          </a:p>
          <a:p>
            <a:r>
              <a:rPr lang="en-US" dirty="0" smtClean="0"/>
              <a:t>Climate is influenced by maritime, continental and </a:t>
            </a:r>
            <a:r>
              <a:rPr lang="en-US" smtClean="0"/>
              <a:t>Mediterranean conditions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Beaujolais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7772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/>
              <a:t>Beaujolais </a:t>
            </a:r>
            <a:r>
              <a:rPr lang="en-US" sz="3600" dirty="0" err="1" smtClean="0"/>
              <a:t>Crus</a:t>
            </a:r>
            <a:endParaRPr lang="en-US" sz="3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/>
              <a:t>Moulin-A-Vent, St. Amour, </a:t>
            </a:r>
            <a:r>
              <a:rPr lang="en-US" sz="3200" dirty="0" err="1" smtClean="0"/>
              <a:t>Julienas</a:t>
            </a:r>
            <a:r>
              <a:rPr lang="en-US" sz="3200" dirty="0" smtClean="0"/>
              <a:t>, </a:t>
            </a:r>
            <a:r>
              <a:rPr lang="en-US" sz="3200" dirty="0" err="1" smtClean="0"/>
              <a:t>Chenas</a:t>
            </a:r>
            <a:r>
              <a:rPr lang="en-US" sz="3200" dirty="0" smtClean="0"/>
              <a:t>, </a:t>
            </a:r>
            <a:r>
              <a:rPr lang="en-US" sz="3200" dirty="0" err="1" smtClean="0"/>
              <a:t>Fleurie</a:t>
            </a:r>
            <a:r>
              <a:rPr lang="en-US" sz="3200" dirty="0" smtClean="0"/>
              <a:t>, </a:t>
            </a:r>
            <a:r>
              <a:rPr lang="en-US" sz="3200" dirty="0" err="1" smtClean="0"/>
              <a:t>Cheroubles</a:t>
            </a:r>
            <a:r>
              <a:rPr lang="en-US" sz="3200" dirty="0" smtClean="0"/>
              <a:t>, </a:t>
            </a:r>
            <a:r>
              <a:rPr lang="en-US" sz="3200" dirty="0" err="1" smtClean="0"/>
              <a:t>Morgon</a:t>
            </a:r>
            <a:r>
              <a:rPr lang="en-US" sz="3200" dirty="0" smtClean="0"/>
              <a:t>, </a:t>
            </a:r>
            <a:r>
              <a:rPr lang="en-US" sz="3200" dirty="0" err="1" smtClean="0"/>
              <a:t>Regnie</a:t>
            </a:r>
            <a:r>
              <a:rPr lang="en-US" sz="3200" dirty="0" smtClean="0"/>
              <a:t>, </a:t>
            </a:r>
            <a:r>
              <a:rPr lang="en-US" sz="3200" dirty="0" err="1" smtClean="0"/>
              <a:t>Brouilly</a:t>
            </a:r>
            <a:r>
              <a:rPr lang="en-US" sz="3200" dirty="0" smtClean="0"/>
              <a:t>, Lyonnais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/>
              <a:t>Beaujolais-Village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/>
              <a:t>Beaujolais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i="1" dirty="0" smtClean="0"/>
              <a:t>Beaujolais Nouveau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/>
              <a:t>A marketing success story</a:t>
            </a:r>
            <a:endParaRPr lang="en-US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6019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 More Information: </a:t>
            </a:r>
            <a:r>
              <a:rPr lang="en-US" dirty="0" smtClean="0">
                <a:hlinkClick r:id="rId3"/>
              </a:rPr>
              <a:t>The </a:t>
            </a:r>
            <a:r>
              <a:rPr lang="en-US" dirty="0" err="1" smtClean="0">
                <a:hlinkClick r:id="rId3"/>
              </a:rPr>
              <a:t>NYTimes</a:t>
            </a:r>
            <a:r>
              <a:rPr lang="en-US" dirty="0" smtClean="0">
                <a:hlinkClick r:id="rId3"/>
              </a:rPr>
              <a:t> on Beaujolais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Collaborative Wine List</a:t>
            </a:r>
            <a:endParaRPr lang="en-US" dirty="0" smtClean="0"/>
          </a:p>
          <a:p>
            <a:r>
              <a:rPr lang="en-US" dirty="0" smtClean="0"/>
              <a:t>Review of </a:t>
            </a:r>
            <a:r>
              <a:rPr lang="en-US" dirty="0" smtClean="0"/>
              <a:t>Winery Assignment</a:t>
            </a:r>
            <a:endParaRPr lang="en-US" dirty="0" smtClean="0"/>
          </a:p>
          <a:p>
            <a:r>
              <a:rPr lang="en-US" dirty="0" smtClean="0"/>
              <a:t>Objectives:</a:t>
            </a:r>
          </a:p>
          <a:p>
            <a:pPr lvl="1"/>
            <a:r>
              <a:rPr lang="en-US" dirty="0" smtClean="0"/>
              <a:t>Discuss the laws of French wine regions</a:t>
            </a:r>
          </a:p>
          <a:p>
            <a:pPr lvl="1"/>
            <a:r>
              <a:rPr lang="en-US" dirty="0" smtClean="0"/>
              <a:t>Match </a:t>
            </a:r>
            <a:r>
              <a:rPr lang="en-US" dirty="0" smtClean="0"/>
              <a:t>appellations with the regions where </a:t>
            </a:r>
            <a:r>
              <a:rPr lang="en-US" dirty="0" smtClean="0"/>
              <a:t>they are </a:t>
            </a:r>
            <a:r>
              <a:rPr lang="en-US" dirty="0" smtClean="0"/>
              <a:t>located and their principal grapes and wine styles</a:t>
            </a:r>
            <a:endParaRPr lang="en-US" sz="2800" dirty="0" smtClean="0"/>
          </a:p>
          <a:p>
            <a:pPr lvl="1"/>
            <a:r>
              <a:rPr lang="en-US" dirty="0" smtClean="0"/>
              <a:t>Discuss wine making methods used to make </a:t>
            </a:r>
            <a:r>
              <a:rPr lang="en-US" dirty="0" smtClean="0"/>
              <a:t>red wine </a:t>
            </a:r>
            <a:r>
              <a:rPr lang="en-US" dirty="0" smtClean="0"/>
              <a:t>in various regions of France</a:t>
            </a:r>
          </a:p>
          <a:p>
            <a:pPr lvl="1"/>
            <a:r>
              <a:rPr lang="en-US" dirty="0" smtClean="0"/>
              <a:t>Explain the factors that affect the taste of </a:t>
            </a:r>
            <a:r>
              <a:rPr lang="en-US" dirty="0" smtClean="0"/>
              <a:t>red wines </a:t>
            </a:r>
            <a:r>
              <a:rPr lang="en-US" dirty="0" smtClean="0"/>
              <a:t>of France</a:t>
            </a:r>
            <a:endParaRPr lang="en-US" sz="2800" dirty="0" smtClean="0"/>
          </a:p>
          <a:p>
            <a:r>
              <a:rPr lang="en-US" dirty="0" smtClean="0"/>
              <a:t>Tasting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The Rhône Valley/North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7924800" cy="5638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/>
              <a:t>Climate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400" dirty="0" smtClean="0"/>
              <a:t>Moderate rain, little fear of drought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400" dirty="0" smtClean="0"/>
              <a:t>Moderate to high heat</a:t>
            </a:r>
          </a:p>
          <a:p>
            <a:pPr>
              <a:lnSpc>
                <a:spcPct val="90000"/>
              </a:lnSpc>
              <a:defRPr/>
            </a:pPr>
            <a:r>
              <a:rPr lang="en-US" sz="3600" dirty="0" smtClean="0"/>
              <a:t>Soil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400" dirty="0" smtClean="0"/>
              <a:t>Granite sand</a:t>
            </a:r>
          </a:p>
          <a:p>
            <a:pPr lvl="1">
              <a:lnSpc>
                <a:spcPct val="90000"/>
              </a:lnSpc>
              <a:defRPr/>
            </a:pPr>
            <a:endParaRPr lang="en-US" sz="3400" dirty="0" smtClean="0"/>
          </a:p>
          <a:p>
            <a:pPr lvl="1">
              <a:lnSpc>
                <a:spcPct val="90000"/>
              </a:lnSpc>
              <a:defRPr/>
            </a:pPr>
            <a:endParaRPr lang="en-US" sz="30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The Rhône Valley/North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447800"/>
            <a:ext cx="6629400" cy="5638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/>
              <a:t>Chateau </a:t>
            </a:r>
            <a:r>
              <a:rPr lang="en-US" sz="3200" dirty="0" err="1" smtClean="0"/>
              <a:t>Grillet</a:t>
            </a:r>
            <a:endParaRPr lang="en-US" sz="32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/>
              <a:t>Cote </a:t>
            </a:r>
            <a:r>
              <a:rPr lang="en-US" sz="3200" dirty="0" err="1" smtClean="0"/>
              <a:t>Rôtie</a:t>
            </a:r>
            <a:endParaRPr lang="en-US" sz="32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err="1" smtClean="0"/>
              <a:t>Condrieu</a:t>
            </a:r>
            <a:endParaRPr lang="en-US" sz="32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/>
              <a:t>Hermitage &amp; </a:t>
            </a:r>
            <a:r>
              <a:rPr lang="en-US" sz="3200" dirty="0" err="1" smtClean="0"/>
              <a:t>Crozes</a:t>
            </a:r>
            <a:r>
              <a:rPr lang="en-US" sz="3200" dirty="0" smtClean="0"/>
              <a:t>-Hermitage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/>
              <a:t>Saint-Joseph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err="1" smtClean="0"/>
              <a:t>Cornas</a:t>
            </a:r>
            <a:endParaRPr lang="en-US" sz="32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The Rhône Valley/South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70037"/>
            <a:ext cx="8153400" cy="4525963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3600" dirty="0" smtClean="0"/>
              <a:t>Climate</a:t>
            </a:r>
            <a:endParaRPr lang="en-US" sz="3400" dirty="0" smtClean="0"/>
          </a:p>
          <a:p>
            <a:pPr lvl="1">
              <a:defRPr/>
            </a:pPr>
            <a:r>
              <a:rPr lang="en-US" sz="3400" dirty="0" smtClean="0"/>
              <a:t>Dry, April –September</a:t>
            </a:r>
          </a:p>
          <a:p>
            <a:pPr lvl="1">
              <a:defRPr/>
            </a:pPr>
            <a:r>
              <a:rPr lang="en-US" sz="3400" dirty="0" smtClean="0"/>
              <a:t>Some severe storms</a:t>
            </a:r>
          </a:p>
          <a:p>
            <a:pPr lvl="1">
              <a:defRPr/>
            </a:pPr>
            <a:r>
              <a:rPr lang="en-US" sz="3400" dirty="0" smtClean="0"/>
              <a:t>Subject to drought</a:t>
            </a:r>
          </a:p>
          <a:p>
            <a:pPr lvl="1">
              <a:defRPr/>
            </a:pPr>
            <a:r>
              <a:rPr lang="en-US" sz="3400" dirty="0" smtClean="0"/>
              <a:t>Intense wind</a:t>
            </a:r>
          </a:p>
          <a:p>
            <a:pPr>
              <a:defRPr/>
            </a:pPr>
            <a:r>
              <a:rPr lang="en-US" sz="3600" dirty="0" smtClean="0"/>
              <a:t>Soil</a:t>
            </a:r>
          </a:p>
          <a:p>
            <a:pPr lvl="1">
              <a:defRPr/>
            </a:pPr>
            <a:r>
              <a:rPr lang="en-US" sz="3400" dirty="0" smtClean="0"/>
              <a:t>Clay with sand sandstone pebbles creates local </a:t>
            </a:r>
            <a:r>
              <a:rPr lang="en-US" sz="3400" dirty="0" err="1" smtClean="0"/>
              <a:t>terroir</a:t>
            </a:r>
            <a:r>
              <a:rPr lang="en-US" sz="3400" dirty="0" smtClean="0"/>
              <a:t> that add </a:t>
            </a:r>
            <a:r>
              <a:rPr lang="en-US" sz="3400" smtClean="0"/>
              <a:t>to differing tastes</a:t>
            </a:r>
            <a:endParaRPr lang="en-US" sz="34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The Rhône Valley/South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70037"/>
            <a:ext cx="58674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/>
              <a:t>Gigondas</a:t>
            </a:r>
            <a:endParaRPr lang="en-US" sz="3600" dirty="0" smtClean="0"/>
          </a:p>
          <a:p>
            <a:pPr eaLnBrk="1" hangingPunct="1">
              <a:defRPr/>
            </a:pPr>
            <a:r>
              <a:rPr lang="en-US" sz="3600" dirty="0" err="1" smtClean="0"/>
              <a:t>Chateauneuf</a:t>
            </a:r>
            <a:r>
              <a:rPr lang="en-US" sz="3600" dirty="0" smtClean="0"/>
              <a:t>-du-</a:t>
            </a:r>
            <a:r>
              <a:rPr lang="en-US" sz="3600" dirty="0" err="1" smtClean="0"/>
              <a:t>Pape</a:t>
            </a:r>
            <a:endParaRPr lang="en-US" sz="3600" dirty="0" smtClean="0"/>
          </a:p>
          <a:p>
            <a:pPr eaLnBrk="1" hangingPunct="1">
              <a:defRPr/>
            </a:pPr>
            <a:r>
              <a:rPr lang="en-US" sz="3600" dirty="0" err="1" smtClean="0"/>
              <a:t>Lirac</a:t>
            </a:r>
            <a:r>
              <a:rPr lang="en-US" sz="3600" dirty="0" smtClean="0"/>
              <a:t> and </a:t>
            </a:r>
            <a:r>
              <a:rPr lang="en-US" sz="3600" dirty="0" err="1" smtClean="0"/>
              <a:t>Tavel</a:t>
            </a:r>
            <a:endParaRPr lang="en-US" sz="36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Loire Valley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Touraine: Gamay (60%), Cabernet Franc for a Rosé</a:t>
            </a:r>
          </a:p>
          <a:p>
            <a:pPr eaLnBrk="1" hangingPunct="1">
              <a:defRPr/>
            </a:pPr>
            <a:r>
              <a:rPr lang="en-US" smtClean="0"/>
              <a:t>Upper Loire: Pinot Noir, Gamay</a:t>
            </a:r>
          </a:p>
          <a:p>
            <a:pPr lvl="1" eaLnBrk="1" hangingPunct="1">
              <a:defRPr/>
            </a:pPr>
            <a:r>
              <a:rPr lang="en-US" smtClean="0"/>
              <a:t>Only 25% of production is red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South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Provence</a:t>
            </a:r>
          </a:p>
          <a:p>
            <a:pPr eaLnBrk="1" hangingPunct="1">
              <a:defRPr/>
            </a:pPr>
            <a:r>
              <a:rPr lang="en-US" smtClean="0"/>
              <a:t>Languedoc &amp; Roussillon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Next Week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Champagne and Sparkling Wine Lecture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European Union Wine Regulations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97433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Protected Designation of Origin (PDO)</a:t>
            </a:r>
          </a:p>
          <a:p>
            <a:pPr lvl="1"/>
            <a:r>
              <a:rPr lang="en-US" dirty="0" smtClean="0"/>
              <a:t>Produced from grapes grown in the specific territory listed on the label</a:t>
            </a:r>
          </a:p>
          <a:p>
            <a:pPr lvl="1"/>
            <a:r>
              <a:rPr lang="en-US" dirty="0" smtClean="0"/>
              <a:t>Names are registered</a:t>
            </a:r>
          </a:p>
          <a:p>
            <a:pPr lvl="1"/>
            <a:r>
              <a:rPr lang="en-US" dirty="0" smtClean="0"/>
              <a:t>Delimited boundaries</a:t>
            </a:r>
          </a:p>
          <a:p>
            <a:pPr lvl="1"/>
            <a:r>
              <a:rPr lang="en-US" dirty="0" smtClean="0"/>
              <a:t>Defined Viticulture practices</a:t>
            </a:r>
          </a:p>
          <a:p>
            <a:pPr lvl="2"/>
            <a:r>
              <a:rPr lang="en-US" dirty="0" smtClean="0"/>
              <a:t>Max. yields, permitted grape varieties…</a:t>
            </a:r>
          </a:p>
          <a:p>
            <a:pPr lvl="1"/>
            <a:r>
              <a:rPr lang="en-US" dirty="0" smtClean="0"/>
              <a:t>Defined </a:t>
            </a:r>
            <a:r>
              <a:rPr lang="en-US" dirty="0" err="1" smtClean="0"/>
              <a:t>Vinification</a:t>
            </a:r>
            <a:r>
              <a:rPr lang="en-US" dirty="0" smtClean="0"/>
              <a:t> practices</a:t>
            </a:r>
          </a:p>
          <a:p>
            <a:pPr lvl="1"/>
            <a:r>
              <a:rPr lang="en-US" dirty="0" smtClean="0"/>
              <a:t>Defined wine characteristics</a:t>
            </a:r>
          </a:p>
          <a:p>
            <a:pPr lvl="1"/>
            <a:r>
              <a:rPr lang="en-US" dirty="0" smtClean="0"/>
              <a:t>Can be identified by the traditional terms of the country</a:t>
            </a:r>
          </a:p>
          <a:p>
            <a:pPr lvl="1"/>
            <a:r>
              <a:rPr lang="en-US" dirty="0" smtClean="0"/>
              <a:t>Typically do not include grape variety on label</a:t>
            </a:r>
          </a:p>
          <a:p>
            <a:r>
              <a:rPr lang="en-US" dirty="0" smtClean="0"/>
              <a:t>Protected Geographical Indication (PGI)</a:t>
            </a:r>
          </a:p>
          <a:p>
            <a:pPr lvl="1"/>
            <a:r>
              <a:rPr lang="en-US" dirty="0" smtClean="0"/>
              <a:t>85% of grapes come from a registered geographical region</a:t>
            </a:r>
          </a:p>
          <a:p>
            <a:pPr lvl="1"/>
            <a:r>
              <a:rPr lang="en-US" dirty="0" smtClean="0"/>
              <a:t>Viticulture and </a:t>
            </a:r>
            <a:r>
              <a:rPr lang="en-US" dirty="0" err="1" smtClean="0"/>
              <a:t>Vinification</a:t>
            </a:r>
            <a:r>
              <a:rPr lang="en-US" dirty="0" smtClean="0"/>
              <a:t> are defined but less strict than PDO</a:t>
            </a:r>
          </a:p>
          <a:p>
            <a:pPr lvl="1"/>
            <a:r>
              <a:rPr lang="en-US" dirty="0" smtClean="0"/>
              <a:t>Grapes listed on the label will be listed in descending order.</a:t>
            </a:r>
          </a:p>
          <a:p>
            <a:pPr lvl="1"/>
            <a:r>
              <a:rPr lang="en-US" dirty="0" smtClean="0"/>
              <a:t>May list grape variety on label</a:t>
            </a:r>
          </a:p>
          <a:p>
            <a:r>
              <a:rPr lang="en-US" dirty="0" smtClean="0"/>
              <a:t>Wine/Table Wine</a:t>
            </a:r>
          </a:p>
          <a:p>
            <a:pPr lvl="1"/>
            <a:r>
              <a:rPr lang="en-US" dirty="0" smtClean="0"/>
              <a:t>Least strict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French</a:t>
            </a:r>
            <a:r>
              <a:rPr lang="en-US" baseline="0" dirty="0" smtClean="0"/>
              <a:t> Wine 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4336"/>
          </a:xfrm>
        </p:spPr>
        <p:txBody>
          <a:bodyPr/>
          <a:lstStyle/>
          <a:p>
            <a:r>
              <a:rPr lang="en-US" dirty="0" smtClean="0"/>
              <a:t>European Union Influence</a:t>
            </a:r>
          </a:p>
          <a:p>
            <a:pPr lvl="1"/>
            <a:r>
              <a:rPr lang="en-US" dirty="0" smtClean="0"/>
              <a:t>Protected Designation of Origin (PDO)</a:t>
            </a:r>
          </a:p>
          <a:p>
            <a:pPr lvl="1"/>
            <a:r>
              <a:rPr lang="en-US" dirty="0" smtClean="0"/>
              <a:t>Regulate the following</a:t>
            </a:r>
          </a:p>
          <a:p>
            <a:pPr lvl="2"/>
            <a:r>
              <a:rPr lang="en-US" dirty="0" smtClean="0"/>
              <a:t>Grape varieties</a:t>
            </a:r>
          </a:p>
          <a:p>
            <a:pPr lvl="2"/>
            <a:r>
              <a:rPr lang="en-US" dirty="0" smtClean="0"/>
              <a:t>Maximum yield</a:t>
            </a:r>
          </a:p>
          <a:p>
            <a:pPr lvl="2"/>
            <a:r>
              <a:rPr lang="en-US" dirty="0" smtClean="0"/>
              <a:t>Row spacing, vine training, trellising…</a:t>
            </a:r>
          </a:p>
          <a:p>
            <a:pPr lvl="2"/>
            <a:r>
              <a:rPr lang="en-US" dirty="0" smtClean="0"/>
              <a:t>Minimum ripeness/date of harvest</a:t>
            </a:r>
          </a:p>
          <a:p>
            <a:pPr lvl="2"/>
            <a:r>
              <a:rPr lang="en-US" dirty="0" err="1" smtClean="0"/>
              <a:t>Typicity</a:t>
            </a:r>
            <a:endParaRPr lang="en-US" dirty="0" smtClean="0"/>
          </a:p>
          <a:p>
            <a:pPr lvl="1"/>
            <a:r>
              <a:rPr lang="en-US" dirty="0" smtClean="0"/>
              <a:t>Protected Geographical Indication (PGI)</a:t>
            </a:r>
          </a:p>
          <a:p>
            <a:pPr lvl="2"/>
            <a:r>
              <a:rPr lang="en-US" dirty="0" smtClean="0"/>
              <a:t>Vin de Pays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smtClean="0"/>
              <a:t>Appellation </a:t>
            </a:r>
            <a:r>
              <a:rPr lang="en-US" i="1" dirty="0" err="1" smtClean="0"/>
              <a:t>Contr</a:t>
            </a:r>
            <a:r>
              <a:rPr lang="en-US" i="1" dirty="0" err="1" smtClean="0">
                <a:cs typeface="Times New Roman" charset="0"/>
              </a:rPr>
              <a:t>ô</a:t>
            </a:r>
            <a:r>
              <a:rPr lang="en-US" i="1" dirty="0" err="1" smtClean="0"/>
              <a:t>l</a:t>
            </a:r>
            <a:r>
              <a:rPr lang="en-US" i="1" dirty="0" err="1" smtClean="0">
                <a:cs typeface="Times New Roman" charset="0"/>
              </a:rPr>
              <a:t>é</a:t>
            </a:r>
            <a:r>
              <a:rPr lang="en-US" i="1" dirty="0" err="1" smtClean="0"/>
              <a:t>e</a:t>
            </a: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sz="4400" i="1" dirty="0" smtClean="0"/>
              <a:t> </a:t>
            </a:r>
            <a:r>
              <a:rPr lang="en-US" sz="4000" i="1" dirty="0" smtClean="0"/>
              <a:t>Appellation Protégée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33600"/>
            <a:ext cx="76200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“Controlled Place-Name of Origin”</a:t>
            </a:r>
          </a:p>
          <a:p>
            <a:pPr eaLnBrk="1" hangingPunct="1"/>
            <a:r>
              <a:rPr lang="en-US" dirty="0" smtClean="0"/>
              <a:t>High Demand + Constant Supply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i="1" dirty="0" smtClean="0"/>
              <a:t>			=	Fraud</a:t>
            </a:r>
          </a:p>
          <a:p>
            <a:pPr eaLnBrk="1" hangingPunct="1"/>
            <a:r>
              <a:rPr lang="en-US" dirty="0" smtClean="0"/>
              <a:t>1935 – </a:t>
            </a:r>
            <a:r>
              <a:rPr lang="en-US" i="1" dirty="0" err="1" smtClean="0"/>
              <a:t>Institut</a:t>
            </a:r>
            <a:r>
              <a:rPr lang="en-US" i="1" dirty="0" smtClean="0"/>
              <a:t> National des Appellations </a:t>
            </a:r>
            <a:r>
              <a:rPr lang="en-US" i="1" dirty="0" err="1" smtClean="0"/>
              <a:t>d’Origine</a:t>
            </a:r>
            <a:r>
              <a:rPr lang="en-US" i="1" dirty="0" smtClean="0"/>
              <a:t> des </a:t>
            </a:r>
            <a:r>
              <a:rPr lang="en-US" i="1" dirty="0" err="1" smtClean="0"/>
              <a:t>Vins</a:t>
            </a:r>
            <a:r>
              <a:rPr lang="en-US" i="1" dirty="0" smtClean="0"/>
              <a:t> et </a:t>
            </a:r>
            <a:r>
              <a:rPr lang="en-US" i="1" dirty="0" err="1" smtClean="0"/>
              <a:t>Eauz</a:t>
            </a:r>
            <a:r>
              <a:rPr lang="en-US" i="1" dirty="0" smtClean="0"/>
              <a:t>-de-Vie</a:t>
            </a:r>
            <a:r>
              <a:rPr lang="en-US" dirty="0" smtClean="0"/>
              <a:t> (INAO)</a:t>
            </a:r>
          </a:p>
          <a:p>
            <a:pPr eaLnBrk="1" hangingPunct="1"/>
            <a:r>
              <a:rPr lang="en-US" dirty="0" smtClean="0"/>
              <a:t>2010 EU Laws</a:t>
            </a:r>
          </a:p>
          <a:p>
            <a:pPr lvl="1" eaLnBrk="1" hangingPunct="1"/>
            <a:r>
              <a:rPr lang="en-US" dirty="0" smtClean="0"/>
              <a:t>“Protected Naming of Origin”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s://www.sweacademy.com/content/images/eiffel_cha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48000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www.sweacademy.com/content/images/eiffel_chart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0"/>
            <a:ext cx="298608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581775"/>
            <a:ext cx="670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Image Source: Society of Wine Educators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286000" y="109478"/>
            <a:ext cx="4572000" cy="28623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ß"/>
            </a:pPr>
            <a:endParaRPr lang="en-US" dirty="0"/>
          </a:p>
          <a:p>
            <a:pPr>
              <a:buFont typeface="Wingdings" pitchFamily="2" charset="2"/>
              <a:buChar char="ß"/>
            </a:pPr>
            <a:endParaRPr lang="en-US" dirty="0"/>
          </a:p>
          <a:p>
            <a:pPr>
              <a:buFont typeface="Wingdings" pitchFamily="2" charset="2"/>
              <a:buChar char="ß"/>
            </a:pPr>
            <a:endParaRPr lang="en-US" dirty="0"/>
          </a:p>
          <a:p>
            <a:pPr>
              <a:buFont typeface="Wingdings" pitchFamily="2" charset="2"/>
              <a:buChar char="ß"/>
            </a:pPr>
            <a:endParaRPr lang="en-US" dirty="0"/>
          </a:p>
          <a:p>
            <a:pPr>
              <a:buFont typeface="Wingdings" pitchFamily="2" charset="2"/>
              <a:buChar char="ß"/>
            </a:pPr>
            <a:endParaRPr lang="en-US" dirty="0"/>
          </a:p>
          <a:p>
            <a:pPr>
              <a:buFont typeface="Wingdings" pitchFamily="2" charset="2"/>
              <a:buChar char="ß"/>
            </a:pPr>
            <a:endParaRPr lang="en-US" dirty="0"/>
          </a:p>
          <a:p>
            <a:pPr>
              <a:buFont typeface="Wingdings" pitchFamily="2" charset="2"/>
              <a:buChar char="ß"/>
            </a:pPr>
            <a:r>
              <a:rPr lang="en-US" sz="2400" dirty="0">
                <a:latin typeface="+mj-lt"/>
              </a:rPr>
              <a:t>Before the EU Changes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 	After </a:t>
            </a:r>
            <a:r>
              <a:rPr lang="en-US" sz="2400" dirty="0">
                <a:latin typeface="+mj-lt"/>
              </a:rPr>
              <a:t>the EU Changes</a:t>
            </a:r>
            <a:r>
              <a:rPr lang="en-US" dirty="0"/>
              <a:t> </a:t>
            </a:r>
            <a:r>
              <a:rPr lang="en-US" sz="2400" dirty="0">
                <a:latin typeface="+mj-lt"/>
                <a:sym typeface="Wingdings" pitchFamily="2" charset="2"/>
              </a:rPr>
              <a:t>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pPr eaLnBrk="1" hangingPunct="1"/>
            <a:r>
              <a:rPr lang="en-US" i="1" dirty="0" smtClean="0"/>
              <a:t>Appellation </a:t>
            </a:r>
            <a:r>
              <a:rPr lang="en-US" i="1" dirty="0" err="1" smtClean="0"/>
              <a:t>Contr</a:t>
            </a:r>
            <a:r>
              <a:rPr lang="en-US" i="1" dirty="0" err="1" smtClean="0">
                <a:cs typeface="Times New Roman" charset="0"/>
              </a:rPr>
              <a:t>ô</a:t>
            </a:r>
            <a:r>
              <a:rPr lang="en-US" i="1" dirty="0" err="1" smtClean="0"/>
              <a:t>lée</a:t>
            </a: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sz="3600" i="1" dirty="0" smtClean="0"/>
              <a:t>Appellation Protégée</a:t>
            </a:r>
          </a:p>
        </p:txBody>
      </p:sp>
      <p:sp>
        <p:nvSpPr>
          <p:cNvPr id="9219" name="AutoShape 4"/>
          <p:cNvSpPr>
            <a:spLocks noChangeArrowheads="1"/>
          </p:cNvSpPr>
          <p:nvPr/>
        </p:nvSpPr>
        <p:spPr bwMode="auto">
          <a:xfrm>
            <a:off x="152400" y="1828800"/>
            <a:ext cx="3276600" cy="4800600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298450" y="6324600"/>
            <a:ext cx="29876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498475" y="5648325"/>
            <a:ext cx="2590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2438400" y="2180540"/>
            <a:ext cx="6705600" cy="46012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 i="1" dirty="0"/>
          </a:p>
          <a:p>
            <a:r>
              <a:rPr lang="en-US" sz="3200" i="1" dirty="0"/>
              <a:t>Appellation </a:t>
            </a:r>
            <a:r>
              <a:rPr lang="en-US" sz="3200" i="1" dirty="0" err="1"/>
              <a:t>d’Origine</a:t>
            </a:r>
            <a:r>
              <a:rPr lang="en-US" sz="3200" i="1" dirty="0"/>
              <a:t> </a:t>
            </a:r>
            <a:r>
              <a:rPr lang="en-US" sz="3200" i="1" dirty="0" err="1"/>
              <a:t>Contr</a:t>
            </a:r>
            <a:r>
              <a:rPr lang="en-US" sz="3200" i="1" dirty="0" err="1">
                <a:cs typeface="Times New Roman" charset="0"/>
              </a:rPr>
              <a:t>ô</a:t>
            </a:r>
            <a:r>
              <a:rPr lang="en-US" sz="3200" i="1" dirty="0" err="1"/>
              <a:t>lée</a:t>
            </a:r>
            <a:r>
              <a:rPr lang="en-US" sz="3600" dirty="0"/>
              <a:t> </a:t>
            </a:r>
            <a:r>
              <a:rPr lang="en-US" sz="2800" dirty="0"/>
              <a:t>(AOC)</a:t>
            </a:r>
          </a:p>
          <a:p>
            <a:r>
              <a:rPr lang="en-US" dirty="0"/>
              <a:t>    </a:t>
            </a:r>
            <a:r>
              <a:rPr lang="en-US" sz="3200" i="1" dirty="0" smtClean="0"/>
              <a:t>Protected Designation of Origin (PDO)</a:t>
            </a:r>
            <a:endParaRPr lang="en-US" sz="3200" i="1" dirty="0"/>
          </a:p>
          <a:p>
            <a:pPr>
              <a:spcBef>
                <a:spcPct val="50000"/>
              </a:spcBef>
            </a:pPr>
            <a:r>
              <a:rPr lang="en-US" i="1" dirty="0"/>
              <a:t>        </a:t>
            </a:r>
            <a:endParaRPr lang="en-US" sz="1200" i="1" dirty="0"/>
          </a:p>
          <a:p>
            <a:pPr>
              <a:spcBef>
                <a:spcPct val="50000"/>
              </a:spcBef>
            </a:pPr>
            <a:endParaRPr lang="en-US" sz="1200" i="1" dirty="0"/>
          </a:p>
          <a:p>
            <a:r>
              <a:rPr lang="en-US" sz="3600" i="1" dirty="0"/>
              <a:t>	</a:t>
            </a:r>
          </a:p>
          <a:p>
            <a:r>
              <a:rPr lang="en-US" sz="3600" i="1" dirty="0"/>
              <a:t>     </a:t>
            </a:r>
            <a:r>
              <a:rPr lang="en-US" sz="3200" i="1" dirty="0"/>
              <a:t>Vin de Pays </a:t>
            </a:r>
          </a:p>
          <a:p>
            <a:r>
              <a:rPr lang="en-US" sz="3600" i="1" dirty="0"/>
              <a:t>	</a:t>
            </a:r>
            <a:r>
              <a:rPr lang="en-US" sz="3200" i="1" dirty="0" smtClean="0"/>
              <a:t>Protected Geographical Indication (PGI)</a:t>
            </a:r>
            <a:endParaRPr lang="en-US" sz="3200" i="1" dirty="0"/>
          </a:p>
          <a:p>
            <a:r>
              <a:rPr lang="en-US" sz="3600" i="1" dirty="0"/>
              <a:t>	</a:t>
            </a:r>
            <a:r>
              <a:rPr lang="en-US" sz="3200" i="1" dirty="0"/>
              <a:t>   Vin de Table 		</a:t>
            </a:r>
            <a:r>
              <a:rPr lang="en-US" sz="3200" i="1" dirty="0" smtClean="0"/>
              <a:t>Wine</a:t>
            </a:r>
            <a:endParaRPr lang="en-US" sz="3200" i="1" dirty="0"/>
          </a:p>
        </p:txBody>
      </p:sp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1333500" y="3505200"/>
            <a:ext cx="1447800" cy="3740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~ 55%</a:t>
            </a:r>
          </a:p>
          <a:p>
            <a:pPr>
              <a:spcBef>
                <a:spcPct val="50000"/>
              </a:spcBef>
            </a:pPr>
            <a:endParaRPr lang="en-US" b="1" dirty="0"/>
          </a:p>
          <a:p>
            <a:pPr>
              <a:spcBef>
                <a:spcPct val="50000"/>
              </a:spcBef>
            </a:pPr>
            <a:endParaRPr lang="en-US" sz="1400" b="1" dirty="0"/>
          </a:p>
          <a:p>
            <a:pPr>
              <a:spcBef>
                <a:spcPct val="50000"/>
              </a:spcBef>
            </a:pPr>
            <a:endParaRPr lang="en-US" sz="3200" b="1" dirty="0"/>
          </a:p>
          <a:p>
            <a:pPr>
              <a:spcBef>
                <a:spcPct val="50000"/>
              </a:spcBef>
            </a:pPr>
            <a:endParaRPr lang="en-US" sz="2000" b="1" dirty="0"/>
          </a:p>
          <a:p>
            <a:pPr>
              <a:spcBef>
                <a:spcPct val="50000"/>
              </a:spcBef>
            </a:pPr>
            <a:r>
              <a:rPr lang="en-US" b="1" dirty="0"/>
              <a:t>~ 35%</a:t>
            </a:r>
          </a:p>
          <a:p>
            <a:pPr>
              <a:spcBef>
                <a:spcPct val="50000"/>
              </a:spcBef>
            </a:pPr>
            <a:endParaRPr lang="en-US" sz="800" b="1" dirty="0"/>
          </a:p>
          <a:p>
            <a:r>
              <a:rPr lang="en-US" b="1" dirty="0"/>
              <a:t>~ 10%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Major Wine Regions of </a:t>
            </a:r>
            <a:r>
              <a:rPr lang="en-US" dirty="0" smtClean="0"/>
              <a:t>France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17463" indent="-17463">
              <a:buNone/>
            </a:pPr>
            <a:r>
              <a:rPr lang="en-US" sz="6000" dirty="0" smtClean="0"/>
              <a:t>Regionally Unique Wines</a:t>
            </a:r>
            <a:endParaRPr lang="en-US" sz="60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4648200" y="1219200"/>
            <a:ext cx="4038600" cy="2566988"/>
          </a:xfrm>
        </p:spPr>
        <p:txBody>
          <a:bodyPr>
            <a:normAutofit fontScale="62500" lnSpcReduction="2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500" u="sng" dirty="0" smtClean="0"/>
              <a:t>White Wine Regions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500" dirty="0" smtClean="0"/>
              <a:t>Bordeaux</a:t>
            </a:r>
            <a:endParaRPr lang="en-US" sz="45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500" dirty="0" smtClean="0"/>
              <a:t>Burgundy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500" dirty="0" smtClean="0"/>
              <a:t>Alsace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500" dirty="0" smtClean="0"/>
              <a:t>Loire Valley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i="1" dirty="0" smtClean="0"/>
              <a:t>Minimal </a:t>
            </a:r>
            <a:r>
              <a:rPr lang="en-US" sz="2800" i="1" dirty="0" smtClean="0"/>
              <a:t>White: The </a:t>
            </a:r>
            <a:r>
              <a:rPr lang="en-US" sz="2800" i="1" dirty="0" smtClean="0"/>
              <a:t>Rhone Valley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3"/>
          </p:nvPr>
        </p:nvSpPr>
        <p:spPr>
          <a:xfrm>
            <a:off x="4419600" y="3938588"/>
            <a:ext cx="4495800" cy="291941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  <a:defRPr/>
            </a:pPr>
            <a:r>
              <a:rPr lang="en-US" sz="4500" u="sng" dirty="0" smtClean="0"/>
              <a:t>Red Wine Regions</a:t>
            </a:r>
          </a:p>
          <a:p>
            <a:pPr algn="ctr">
              <a:buNone/>
              <a:defRPr/>
            </a:pPr>
            <a:r>
              <a:rPr lang="en-US" sz="4500" dirty="0" smtClean="0"/>
              <a:t>Bordeaux</a:t>
            </a:r>
            <a:endParaRPr lang="en-US" sz="4500" dirty="0" smtClean="0"/>
          </a:p>
          <a:p>
            <a:pPr algn="ctr">
              <a:buNone/>
              <a:defRPr/>
            </a:pPr>
            <a:r>
              <a:rPr lang="en-US" sz="4500" dirty="0" smtClean="0"/>
              <a:t>Burgundy</a:t>
            </a:r>
          </a:p>
          <a:p>
            <a:pPr algn="ctr">
              <a:buNone/>
              <a:defRPr/>
            </a:pPr>
            <a:r>
              <a:rPr lang="en-US" sz="4500" dirty="0" smtClean="0"/>
              <a:t>Beaujolais</a:t>
            </a:r>
          </a:p>
          <a:p>
            <a:pPr algn="ctr">
              <a:buNone/>
              <a:defRPr/>
            </a:pPr>
            <a:r>
              <a:rPr lang="en-US" sz="4500" dirty="0" smtClean="0"/>
              <a:t>The Rhone Valley</a:t>
            </a:r>
          </a:p>
          <a:p>
            <a:pPr algn="ctr">
              <a:buNone/>
              <a:defRPr/>
            </a:pPr>
            <a:r>
              <a:rPr lang="en-US" sz="4500" dirty="0" smtClean="0"/>
              <a:t>The South</a:t>
            </a:r>
          </a:p>
          <a:p>
            <a:pPr algn="ctr">
              <a:buNone/>
              <a:defRPr/>
            </a:pPr>
            <a:endParaRPr lang="en-US" sz="2600" i="1" dirty="0" smtClean="0"/>
          </a:p>
          <a:p>
            <a:pPr algn="ctr">
              <a:buNone/>
              <a:defRPr/>
            </a:pPr>
            <a:r>
              <a:rPr lang="en-US" sz="2900" i="1" dirty="0" smtClean="0"/>
              <a:t>Minimal Red: Alsace, Loire </a:t>
            </a:r>
            <a:r>
              <a:rPr lang="en-US" sz="2900" i="1" dirty="0" smtClean="0"/>
              <a:t>Valley</a:t>
            </a:r>
            <a:endParaRPr lang="en-US" sz="29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867400"/>
            <a:ext cx="2971800" cy="7078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Explore this topic Further</a:t>
            </a:r>
          </a:p>
          <a:p>
            <a:r>
              <a:rPr lang="en-US" sz="2000" dirty="0" smtClean="0">
                <a:hlinkClick r:id="rId3"/>
              </a:rPr>
              <a:t>The Future of French Wine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400" dirty="0" smtClean="0"/>
              <a:t>Bordeaux</a:t>
            </a:r>
            <a:endParaRPr lang="en-US" sz="4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b="1" dirty="0" smtClean="0"/>
              <a:t>Red Grape </a:t>
            </a:r>
          </a:p>
          <a:p>
            <a:pPr algn="r"/>
            <a:r>
              <a:rPr lang="en-US" sz="2400" b="1" dirty="0" smtClean="0"/>
              <a:t>Varieties</a:t>
            </a:r>
          </a:p>
          <a:p>
            <a:pPr algn="r"/>
            <a:endParaRPr lang="en-US" sz="2400" dirty="0" smtClean="0"/>
          </a:p>
          <a:p>
            <a:pPr algn="r"/>
            <a:r>
              <a:rPr lang="en-US" sz="2400" dirty="0" smtClean="0"/>
              <a:t>Cabernet </a:t>
            </a:r>
            <a:r>
              <a:rPr lang="en-US" sz="2400" dirty="0" smtClean="0"/>
              <a:t>Sauvignon</a:t>
            </a:r>
          </a:p>
          <a:p>
            <a:pPr algn="r"/>
            <a:r>
              <a:rPr lang="en-US" sz="2400" dirty="0" smtClean="0"/>
              <a:t>Merlot</a:t>
            </a:r>
          </a:p>
          <a:p>
            <a:pPr algn="r"/>
            <a:r>
              <a:rPr lang="en-US" sz="2400" dirty="0" smtClean="0"/>
              <a:t>Cabernet Franc</a:t>
            </a:r>
          </a:p>
          <a:p>
            <a:pPr algn="r"/>
            <a:r>
              <a:rPr lang="en-US" sz="2400" dirty="0" smtClean="0"/>
              <a:t>Petit </a:t>
            </a:r>
            <a:r>
              <a:rPr lang="en-US" sz="2400" dirty="0" err="1" smtClean="0"/>
              <a:t>Verdot</a:t>
            </a:r>
            <a:endParaRPr lang="en-US" sz="2400" dirty="0" smtClean="0"/>
          </a:p>
          <a:p>
            <a:pPr algn="r"/>
            <a:r>
              <a:rPr lang="en-US" sz="2400" dirty="0" err="1" smtClean="0"/>
              <a:t>Malbec</a:t>
            </a:r>
            <a:endParaRPr lang="en-US" sz="2400" dirty="0" smtClean="0"/>
          </a:p>
          <a:p>
            <a:pPr algn="r"/>
            <a:endParaRPr lang="en-US" sz="2400" dirty="0" smtClean="0"/>
          </a:p>
          <a:p>
            <a:pPr algn="r"/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638800" cy="5852160"/>
          </a:xfrm>
        </p:spPr>
        <p:txBody>
          <a:bodyPr>
            <a:normAutofit/>
          </a:bodyPr>
          <a:lstStyle/>
          <a:p>
            <a:r>
              <a:rPr lang="en-US" dirty="0" smtClean="0"/>
              <a:t>Climate</a:t>
            </a:r>
          </a:p>
          <a:p>
            <a:pPr lvl="1"/>
            <a:r>
              <a:rPr lang="en-US" dirty="0" smtClean="0"/>
              <a:t>Maritime</a:t>
            </a:r>
          </a:p>
          <a:p>
            <a:r>
              <a:rPr lang="en-US" dirty="0" smtClean="0"/>
              <a:t>Soil</a:t>
            </a:r>
          </a:p>
          <a:p>
            <a:pPr lvl="1"/>
            <a:r>
              <a:rPr lang="en-US" dirty="0" smtClean="0"/>
              <a:t>Gravel &amp; Limestone (Left Bank)</a:t>
            </a:r>
          </a:p>
          <a:p>
            <a:pPr lvl="1"/>
            <a:r>
              <a:rPr lang="en-US" dirty="0" smtClean="0"/>
              <a:t>Clay (Right Bank)</a:t>
            </a:r>
          </a:p>
          <a:p>
            <a:r>
              <a:rPr lang="en-US" dirty="0" smtClean="0"/>
              <a:t>Viticulture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Vinification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Cru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1566</TotalTime>
  <Words>1263</Words>
  <Application>Microsoft Office PowerPoint</Application>
  <PresentationFormat>On-screen Show (4:3)</PresentationFormat>
  <Paragraphs>342</Paragraphs>
  <Slides>26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Urban</vt:lpstr>
      <vt:lpstr>HMGT 2402 Wine &amp; Beverage Management</vt:lpstr>
      <vt:lpstr>Overview</vt:lpstr>
      <vt:lpstr>European Union Wine Regulations </vt:lpstr>
      <vt:lpstr>French Wine Regulations</vt:lpstr>
      <vt:lpstr>Appellation Contrôlée   Appellation Protégée</vt:lpstr>
      <vt:lpstr>Slide 6</vt:lpstr>
      <vt:lpstr>Appellation Contrôlée  Appellation Protégée</vt:lpstr>
      <vt:lpstr>Major Wine Regions of France</vt:lpstr>
      <vt:lpstr>Bordeaux</vt:lpstr>
      <vt:lpstr>Bordeaux</vt:lpstr>
      <vt:lpstr>Classification of the Bordeaux Cru</vt:lpstr>
      <vt:lpstr>Premiers Crus</vt:lpstr>
      <vt:lpstr>St. Emilion, Cru System 1958</vt:lpstr>
      <vt:lpstr>The Bordeaux Wine Label</vt:lpstr>
      <vt:lpstr>Burgundy</vt:lpstr>
      <vt:lpstr>Burgundy</vt:lpstr>
      <vt:lpstr>Burgundy, Cru System, established 1861</vt:lpstr>
      <vt:lpstr>Beaujolais</vt:lpstr>
      <vt:lpstr>Beaujolais</vt:lpstr>
      <vt:lpstr>The Rhône Valley/North</vt:lpstr>
      <vt:lpstr>The Rhône Valley/North</vt:lpstr>
      <vt:lpstr>The Rhône Valley/South</vt:lpstr>
      <vt:lpstr>The Rhône Valley/South</vt:lpstr>
      <vt:lpstr>Loire Valley</vt:lpstr>
      <vt:lpstr>The South</vt:lpstr>
      <vt:lpstr>Next Week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HM 205 Wine and Beverage Management</dc:title>
  <dc:creator>goodvino</dc:creator>
  <cp:lastModifiedBy>Goodvino</cp:lastModifiedBy>
  <cp:revision>125</cp:revision>
  <dcterms:created xsi:type="dcterms:W3CDTF">2006-10-09T16:52:16Z</dcterms:created>
  <dcterms:modified xsi:type="dcterms:W3CDTF">2013-03-04T20:52:46Z</dcterms:modified>
</cp:coreProperties>
</file>