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1" r:id="rId3"/>
    <p:sldId id="274" r:id="rId4"/>
    <p:sldId id="276" r:id="rId5"/>
    <p:sldId id="277"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68" r:id="rId19"/>
    <p:sldId id="278" r:id="rId20"/>
    <p:sldId id="279" r:id="rId21"/>
    <p:sldId id="280" r:id="rId22"/>
    <p:sldId id="275" r:id="rId23"/>
    <p:sldId id="272" r:id="rId24"/>
    <p:sldId id="282" r:id="rId25"/>
    <p:sldId id="273"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43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5143500"/>
          </a:xfrm>
          <a:prstGeom prst="rect">
            <a:avLst/>
          </a:prstGeom>
          <a:noFill/>
        </p:spPr>
      </p:pic>
      <p:grpSp>
        <p:nvGrpSpPr>
          <p:cNvPr id="16" name="Group 15"/>
          <p:cNvGrpSpPr/>
          <p:nvPr/>
        </p:nvGrpSpPr>
        <p:grpSpPr>
          <a:xfrm rot="20533676">
            <a:off x="618027" y="2942261"/>
            <a:ext cx="2508736" cy="1895616"/>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1940882"/>
            <a:ext cx="5773084" cy="2888113"/>
          </a:xfrm>
          <a:prstGeom prst="rect">
            <a:avLst/>
          </a:prstGeom>
        </p:spPr>
      </p:pic>
      <p:sp>
        <p:nvSpPr>
          <p:cNvPr id="2" name="Title 1"/>
          <p:cNvSpPr>
            <a:spLocks noGrp="1"/>
          </p:cNvSpPr>
          <p:nvPr>
            <p:ph type="ctrTitle"/>
          </p:nvPr>
        </p:nvSpPr>
        <p:spPr>
          <a:xfrm rot="360000">
            <a:off x="3339809" y="2261844"/>
            <a:ext cx="4847038" cy="119979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3575187"/>
            <a:ext cx="4836456" cy="780634"/>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3" y="3796155"/>
            <a:ext cx="1968535" cy="401243"/>
          </a:xfrm>
        </p:spPr>
        <p:txBody>
          <a:bodyPr anchor="t"/>
          <a:lstStyle>
            <a:lvl1pPr algn="ctr">
              <a:defRPr sz="2200">
                <a:solidFill>
                  <a:schemeClr val="accent1"/>
                </a:solidFill>
              </a:defRPr>
            </a:lvl1pPr>
          </a:lstStyle>
          <a:p>
            <a:fld id="{CA88366E-32AF-45A6-AE13-9FCC592A5975}" type="datetimeFigureOut">
              <a:rPr lang="en-US" smtClean="0"/>
              <a:t>12/19/2012</a:t>
            </a:fld>
            <a:endParaRPr lang="en-US" dirty="0"/>
          </a:p>
        </p:txBody>
      </p:sp>
      <p:sp>
        <p:nvSpPr>
          <p:cNvPr id="5" name="Footer Placeholder 4"/>
          <p:cNvSpPr>
            <a:spLocks noGrp="1"/>
          </p:cNvSpPr>
          <p:nvPr>
            <p:ph type="ftr" sz="quarter" idx="11"/>
          </p:nvPr>
        </p:nvSpPr>
        <p:spPr>
          <a:xfrm rot="20520000">
            <a:off x="647593" y="3101509"/>
            <a:ext cx="2085881" cy="626258"/>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4132357"/>
            <a:ext cx="738180" cy="319955"/>
          </a:xfrm>
        </p:spPr>
        <p:txBody>
          <a:bodyPr/>
          <a:lstStyle>
            <a:lvl1pPr algn="r">
              <a:defRPr>
                <a:solidFill>
                  <a:schemeClr val="accent1">
                    <a:lumMod val="75000"/>
                  </a:schemeClr>
                </a:solidFill>
              </a:defRPr>
            </a:lvl1pPr>
          </a:lstStyle>
          <a:p>
            <a:fld id="{31595D9A-5C1E-4A45-80E8-17705095267E}"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4410075"/>
            <a:ext cx="9144000" cy="247650"/>
          </a:xfrm>
          <a:prstGeom prst="rect">
            <a:avLst/>
          </a:prstGeom>
          <a:effectLst>
            <a:outerShdw blurRad="63500" dist="38100" dir="5400000" algn="t" rotWithShape="0">
              <a:prstClr val="black">
                <a:alpha val="59000"/>
              </a:prstClr>
            </a:outerShdw>
          </a:effectLst>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95D9A-5C1E-4A45-80E8-17705095267E}" type="slidenum">
              <a:rPr lang="en-US" smtClean="0"/>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2709"/>
            <a:ext cx="1963320" cy="41021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628649"/>
            <a:ext cx="5907840"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95D9A-5C1E-4A45-80E8-17705095267E}" type="slidenum">
              <a:rPr lang="en-US" smtClean="0"/>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95D9A-5C1E-4A45-80E8-17705095267E}" type="slidenum">
              <a:rPr lang="en-US" smtClean="0"/>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1" y="1123495"/>
            <a:ext cx="8041439" cy="1572944"/>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200" y="2815802"/>
            <a:ext cx="7467601" cy="1125140"/>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95D9A-5C1E-4A45-80E8-17705095267E}" type="slidenum">
              <a:rPr lang="en-US" smtClean="0"/>
              <a:t>‹#›</a:t>
            </a:fld>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95D9A-5C1E-4A45-80E8-17705095267E}" type="slidenum">
              <a:rPr lang="en-US" smtClean="0"/>
              <a:t>‹#›</a:t>
            </a:fld>
            <a:endParaRPr lang="en-US" dirty="0"/>
          </a:p>
        </p:txBody>
      </p:sp>
      <p:sp>
        <p:nvSpPr>
          <p:cNvPr id="9" name="Content Placeholder 8"/>
          <p:cNvSpPr>
            <a:spLocks noGrp="1"/>
          </p:cNvSpPr>
          <p:nvPr>
            <p:ph sz="quarter" idx="13"/>
          </p:nvPr>
        </p:nvSpPr>
        <p:spPr>
          <a:xfrm>
            <a:off x="841248" y="1529334"/>
            <a:ext cx="3657600" cy="2962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529334"/>
            <a:ext cx="3657600" cy="2962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1528792"/>
            <a:ext cx="3017520" cy="4067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1528790"/>
            <a:ext cx="3014708" cy="4067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595D9A-5C1E-4A45-80E8-17705095267E}" type="slidenum">
              <a:rPr lang="en-US" smtClean="0"/>
              <a:t>‹#›</a:t>
            </a:fld>
            <a:endParaRPr lang="en-US" dirty="0"/>
          </a:p>
        </p:txBody>
      </p:sp>
      <p:sp>
        <p:nvSpPr>
          <p:cNvPr id="16" name="Freeform 22"/>
          <p:cNvSpPr>
            <a:spLocks/>
          </p:cNvSpPr>
          <p:nvPr/>
        </p:nvSpPr>
        <p:spPr bwMode="auto">
          <a:xfrm rot="20274567">
            <a:off x="3933638" y="3210752"/>
            <a:ext cx="1288495" cy="541897"/>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2" y="2487630"/>
            <a:ext cx="1288495" cy="541897"/>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057399"/>
            <a:ext cx="3017520" cy="24345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057400"/>
            <a:ext cx="3017520" cy="24345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595D9A-5C1E-4A45-80E8-17705095267E}" type="slidenum">
              <a:rPr lang="en-US" smtClean="0"/>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595D9A-5C1E-4A45-80E8-17705095267E}" type="slidenum">
              <a:rPr lang="en-US" smtClean="0"/>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115311"/>
            <a:ext cx="3008313" cy="1441004"/>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626571"/>
            <a:ext cx="4699370" cy="386364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1" y="2556316"/>
            <a:ext cx="3008313" cy="14393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95D9A-5C1E-4A45-80E8-17705095267E}" type="slidenum">
              <a:rPr lang="en-US" smtClean="0"/>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43404"/>
            <a:ext cx="2781300" cy="614363"/>
          </a:xfrm>
          <a:prstGeom prst="rect">
            <a:avLst/>
          </a:prstGeom>
        </p:spPr>
      </p:pic>
      <p:sp>
        <p:nvSpPr>
          <p:cNvPr id="2" name="Title 1"/>
          <p:cNvSpPr>
            <a:spLocks noGrp="1"/>
          </p:cNvSpPr>
          <p:nvPr>
            <p:ph type="title"/>
          </p:nvPr>
        </p:nvSpPr>
        <p:spPr>
          <a:xfrm>
            <a:off x="551280" y="3502241"/>
            <a:ext cx="8041440" cy="539899"/>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445770"/>
            <a:ext cx="4873752" cy="27432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4062115"/>
            <a:ext cx="6705600" cy="45234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8366E-32AF-45A6-AE13-9FCC592A5975}" type="datetimeFigureOut">
              <a:rPr lang="en-US" smtClean="0"/>
              <a:t>12/19/2012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95D9A-5C1E-4A45-80E8-17705095267E}" type="slidenum">
              <a:rPr lang="en-US" smtClean="0"/>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5143500"/>
          </a:xfrm>
          <a:prstGeom prst="rect">
            <a:avLst/>
          </a:prstGeom>
        </p:spPr>
      </p:pic>
      <p:sp>
        <p:nvSpPr>
          <p:cNvPr id="2" name="Title Placeholder 1"/>
          <p:cNvSpPr>
            <a:spLocks noGrp="1"/>
          </p:cNvSpPr>
          <p:nvPr>
            <p:ph type="title"/>
          </p:nvPr>
        </p:nvSpPr>
        <p:spPr>
          <a:xfrm>
            <a:off x="551280" y="327422"/>
            <a:ext cx="8041440" cy="108200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528791"/>
            <a:ext cx="7467600" cy="2963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4611657"/>
            <a:ext cx="2133600" cy="273844"/>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A88366E-32AF-45A6-AE13-9FCC592A5975}" type="datetimeFigureOut">
              <a:rPr lang="en-US" smtClean="0"/>
              <a:t>12/19/2012</a:t>
            </a:fld>
            <a:endParaRPr lang="en-US" dirty="0"/>
          </a:p>
        </p:txBody>
      </p:sp>
      <p:sp>
        <p:nvSpPr>
          <p:cNvPr id="5" name="Footer Placeholder 4"/>
          <p:cNvSpPr>
            <a:spLocks noGrp="1"/>
          </p:cNvSpPr>
          <p:nvPr>
            <p:ph type="ftr" sz="quarter" idx="3"/>
          </p:nvPr>
        </p:nvSpPr>
        <p:spPr>
          <a:xfrm>
            <a:off x="3124200" y="4611657"/>
            <a:ext cx="2895600" cy="273844"/>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4611657"/>
            <a:ext cx="2133600" cy="273844"/>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1595D9A-5C1E-4A45-80E8-17705095267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ladyada.net/make/waveshield/solder.html"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t>Partners: Zayira Vasquez</a:t>
            </a:r>
          </a:p>
          <a:p>
            <a:r>
              <a:rPr lang="en-US" dirty="0" smtClean="0"/>
              <a:t>Frantz St Valliere</a:t>
            </a:r>
          </a:p>
          <a:p>
            <a:r>
              <a:rPr lang="en-US" dirty="0" smtClean="0"/>
              <a:t>Lucy  Lin</a:t>
            </a:r>
            <a:endParaRPr lang="en-US" dirty="0"/>
          </a:p>
        </p:txBody>
      </p:sp>
      <p:sp>
        <p:nvSpPr>
          <p:cNvPr id="5" name="Rectangle 4"/>
          <p:cNvSpPr/>
          <p:nvPr/>
        </p:nvSpPr>
        <p:spPr>
          <a:xfrm>
            <a:off x="990601" y="371148"/>
            <a:ext cx="6857999" cy="3170099"/>
          </a:xfrm>
          <a:prstGeom prst="rect">
            <a:avLst/>
          </a:prstGeom>
        </p:spPr>
        <p:txBody>
          <a:bodyPr wrap="square">
            <a:spAutoFit/>
          </a:bodyPr>
          <a:lstStyle/>
          <a:p>
            <a:pPr lvl="0" algn="ctr"/>
            <a:r>
              <a:rPr lang="en-US" sz="10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RFID TED BEAR</a:t>
            </a:r>
          </a:p>
        </p:txBody>
      </p:sp>
    </p:spTree>
    <p:extLst>
      <p:ext uri="{BB962C8B-B14F-4D97-AF65-F5344CB8AC3E}">
        <p14:creationId xmlns:p14="http://schemas.microsoft.com/office/powerpoint/2010/main" val="151512421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5029200"/>
          </a:xfrm>
        </p:spPr>
        <p:txBody>
          <a:bodyPr/>
          <a:lstStyle/>
          <a:p>
            <a:pPr marL="0" indent="0">
              <a:buNone/>
            </a:pPr>
            <a:r>
              <a:rPr lang="en-US" dirty="0" smtClean="0"/>
              <a:t>Bend the leads outward so it doesn’t fall out. Solder the leads to the pad and clip the leads off with cutters.</a:t>
            </a:r>
          </a:p>
          <a:p>
            <a:pPr marL="0" indent="0">
              <a:buNone/>
            </a:pPr>
            <a:endParaRPr lang="en-US" dirty="0"/>
          </a:p>
          <a:p>
            <a:pPr marL="0" indent="0">
              <a:buNone/>
            </a:pPr>
            <a:r>
              <a:rPr lang="en-US" dirty="0"/>
              <a:t>Finish soldering resistors by placing R8 (100k) and R7 (1.5k)</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61" y="1885950"/>
            <a:ext cx="4225739"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59787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
            <a:ext cx="8991600" cy="4914900"/>
          </a:xfrm>
        </p:spPr>
        <p:txBody>
          <a:bodyPr/>
          <a:lstStyle/>
          <a:p>
            <a:r>
              <a:rPr lang="en-US" dirty="0" smtClean="0"/>
              <a:t>Place the 104 capacitor next to R7 and solder. Continue soldering remaining capacitors as shown on image.</a:t>
            </a:r>
          </a:p>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2021"/>
            <a:ext cx="6096000" cy="37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7883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5750"/>
            <a:ext cx="8686800" cy="4572000"/>
          </a:xfrm>
        </p:spPr>
        <p:txBody>
          <a:bodyPr/>
          <a:lstStyle/>
          <a:p>
            <a:r>
              <a:rPr lang="en-US" dirty="0" smtClean="0"/>
              <a:t>Solder the IC chips (IC2, IC3, IC4), ICSP header, regulator (IC1)and Polarized capacitor (in C1,C4, and C9) in the locations shown below.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8734"/>
            <a:ext cx="3678382"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47750"/>
            <a:ext cx="3252558" cy="193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00350"/>
            <a:ext cx="38862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49112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9200" cy="4914900"/>
          </a:xfrm>
        </p:spPr>
        <p:txBody>
          <a:bodyPr/>
          <a:lstStyle/>
          <a:p>
            <a:pPr marL="0" indent="0">
              <a:buNone/>
            </a:pPr>
            <a:r>
              <a:rPr lang="en-US" dirty="0" smtClean="0"/>
              <a:t>Snap in the headphone jack on the right edge of the board and solder.</a:t>
            </a:r>
          </a:p>
          <a:p>
            <a:pPr marL="0" indent="0">
              <a:buNone/>
            </a:pPr>
            <a:endParaRPr lang="en-US" dirty="0" smtClean="0"/>
          </a:p>
          <a:p>
            <a:pPr marL="0" indent="0">
              <a:buNone/>
            </a:pPr>
            <a:r>
              <a:rPr lang="en-US" dirty="0" smtClean="0"/>
              <a:t>Slip in The volume potentiometer (TM1)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28850"/>
            <a:ext cx="42672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49021"/>
            <a:ext cx="41148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31483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
            <a:ext cx="8686800" cy="4836319"/>
          </a:xfrm>
        </p:spPr>
        <p:txBody>
          <a:bodyPr/>
          <a:lstStyle/>
          <a:p>
            <a:pPr marL="0" indent="0">
              <a:buNone/>
            </a:pPr>
            <a:r>
              <a:rPr lang="en-US" dirty="0" smtClean="0"/>
              <a:t>Clip off 2-6 pin and 2-8pin pieces. Place the 6 and 8 pin headers into the female sockets and place the shield onto the </a:t>
            </a:r>
            <a:r>
              <a:rPr lang="en-US" dirty="0" err="1" smtClean="0"/>
              <a:t>arduino</a:t>
            </a:r>
            <a:r>
              <a:rPr lang="en-US" dirty="0" smtClean="0"/>
              <a:t> so all the holes match up with the header. Solder in each and every pin of header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85950"/>
            <a:ext cx="3886200" cy="272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641" y="1921669"/>
            <a:ext cx="4264959"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84720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5029200"/>
          </a:xfrm>
        </p:spPr>
        <p:txBody>
          <a:bodyPr/>
          <a:lstStyle/>
          <a:p>
            <a:pPr marL="0" indent="0">
              <a:buNone/>
            </a:pPr>
            <a:r>
              <a:rPr lang="en-US" dirty="0" smtClean="0"/>
              <a:t>Screw in thumbwheel</a:t>
            </a:r>
          </a:p>
          <a:p>
            <a:pPr marL="0" indent="0">
              <a:buNone/>
            </a:pPr>
            <a:endParaRPr lang="en-US" dirty="0" smtClean="0"/>
          </a:p>
          <a:p>
            <a:pPr marL="0" indent="0">
              <a:buNone/>
            </a:pPr>
            <a:r>
              <a:rPr lang="en-US" dirty="0" smtClean="0"/>
              <a:t>Use jumper wires to connect:</a:t>
            </a:r>
          </a:p>
          <a:p>
            <a:pPr marL="0" indent="0">
              <a:buNone/>
            </a:pPr>
            <a:r>
              <a:rPr lang="it-IT" dirty="0"/>
              <a:t>2 -&gt; LCS</a:t>
            </a:r>
            <a:br>
              <a:rPr lang="it-IT" dirty="0"/>
            </a:br>
            <a:r>
              <a:rPr lang="it-IT" dirty="0"/>
              <a:t>3 -&gt; CLK</a:t>
            </a:r>
            <a:br>
              <a:rPr lang="it-IT" dirty="0"/>
            </a:br>
            <a:r>
              <a:rPr lang="it-IT" dirty="0"/>
              <a:t>4 -&gt; DI</a:t>
            </a:r>
            <a:br>
              <a:rPr lang="it-IT" dirty="0"/>
            </a:br>
            <a:r>
              <a:rPr lang="it-IT" dirty="0"/>
              <a:t>5 -&gt; LAT</a:t>
            </a:r>
            <a:br>
              <a:rPr lang="it-IT" dirty="0"/>
            </a:br>
            <a:r>
              <a:rPr lang="it-IT" dirty="0"/>
              <a:t>10 -&gt; CCS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04950"/>
            <a:ext cx="43434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57682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5086349"/>
          </a:xfrm>
        </p:spPr>
        <p:txBody>
          <a:bodyPr/>
          <a:lstStyle/>
          <a:p>
            <a:pPr marL="0" indent="0">
              <a:buNone/>
            </a:pPr>
            <a:r>
              <a:rPr lang="en-US" dirty="0" smtClean="0"/>
              <a:t>Mark the 4-pin </a:t>
            </a:r>
            <a:r>
              <a:rPr lang="en-US" dirty="0"/>
              <a:t>connector positions </a:t>
            </a:r>
            <a:r>
              <a:rPr lang="en-US" dirty="0" err="1"/>
              <a:t>Vcc</a:t>
            </a:r>
            <a:r>
              <a:rPr lang="en-US" dirty="0"/>
              <a:t>, Enable, </a:t>
            </a:r>
            <a:r>
              <a:rPr lang="en-US" dirty="0" err="1"/>
              <a:t>SOut</a:t>
            </a:r>
            <a:r>
              <a:rPr lang="en-US" dirty="0"/>
              <a:t>, and GND, to match the RFID reader’s serial header, and connect red and black wires to voltage and ground, respectively</a:t>
            </a:r>
            <a:r>
              <a:rPr lang="en-US" dirty="0" smtClean="0"/>
              <a:t>.</a:t>
            </a:r>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38350"/>
            <a:ext cx="3733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7435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534400" cy="4933949"/>
          </a:xfrm>
        </p:spPr>
        <p:txBody>
          <a:bodyPr>
            <a:normAutofit/>
          </a:bodyPr>
          <a:lstStyle/>
          <a:p>
            <a:pPr marL="0" indent="0">
              <a:buNone/>
            </a:pPr>
            <a:r>
              <a:rPr lang="en-US" dirty="0"/>
              <a:t>From your 4-wire RFID connector </a:t>
            </a:r>
            <a:r>
              <a:rPr lang="en-US" dirty="0" smtClean="0"/>
              <a:t>cable</a:t>
            </a:r>
          </a:p>
          <a:p>
            <a:r>
              <a:rPr lang="en-US" dirty="0" err="1" smtClean="0"/>
              <a:t>Gnd</a:t>
            </a:r>
            <a:r>
              <a:rPr lang="en-US" dirty="0" smtClean="0"/>
              <a:t> </a:t>
            </a:r>
            <a:r>
              <a:rPr lang="en-US" dirty="0"/>
              <a:t>-&gt; </a:t>
            </a:r>
            <a:r>
              <a:rPr lang="en-US" dirty="0" err="1"/>
              <a:t>Gnd</a:t>
            </a:r>
            <a:endParaRPr lang="en-US" dirty="0"/>
          </a:p>
          <a:p>
            <a:r>
              <a:rPr lang="en-US" dirty="0"/>
              <a:t>Enable -&gt; Pin7</a:t>
            </a:r>
          </a:p>
          <a:p>
            <a:r>
              <a:rPr lang="en-US" dirty="0" err="1"/>
              <a:t>SOut</a:t>
            </a:r>
            <a:r>
              <a:rPr lang="en-US" dirty="0"/>
              <a:t> -&gt; </a:t>
            </a:r>
            <a:r>
              <a:rPr lang="en-US" dirty="0" smtClean="0"/>
              <a:t>pin0</a:t>
            </a:r>
          </a:p>
          <a:p>
            <a:r>
              <a:rPr lang="en-US" dirty="0" smtClean="0"/>
              <a:t>Vin -&gt; +5v</a:t>
            </a:r>
          </a:p>
          <a:p>
            <a:endParaRPr lang="en-US" dirty="0"/>
          </a:p>
          <a:p>
            <a:endParaRPr lang="en-US" dirty="0" smtClean="0"/>
          </a:p>
          <a:p>
            <a:pPr marL="0" indent="0">
              <a:buNone/>
            </a:pPr>
            <a:endParaRPr lang="en-US" dirty="0" smtClean="0"/>
          </a:p>
          <a:p>
            <a:pPr marL="0" indent="0">
              <a:buNone/>
            </a:pPr>
            <a:r>
              <a:rPr lang="en-US" dirty="0" smtClean="0"/>
              <a:t>Solder </a:t>
            </a:r>
            <a:r>
              <a:rPr lang="en-US" dirty="0"/>
              <a:t>the speaker wires to the 2 holes on the Wave Shield right next to capacitor C9, behind the headphone jack</a:t>
            </a:r>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5770"/>
            <a:ext cx="3962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87721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763000" cy="4952999"/>
          </a:xfrm>
        </p:spPr>
        <p:txBody>
          <a:bodyPr/>
          <a:lstStyle/>
          <a:p>
            <a:pPr marL="0" indent="0">
              <a:buNone/>
            </a:pPr>
            <a:r>
              <a:rPr lang="en-US" dirty="0"/>
              <a:t>To complete the </a:t>
            </a:r>
            <a:r>
              <a:rPr lang="en-US" dirty="0" smtClean="0"/>
              <a:t>electronics:</a:t>
            </a:r>
          </a:p>
          <a:p>
            <a:pPr marL="0" indent="0">
              <a:buNone/>
            </a:pPr>
            <a:endParaRPr lang="en-US" dirty="0"/>
          </a:p>
          <a:p>
            <a:pPr marL="0" indent="0">
              <a:buNone/>
            </a:pPr>
            <a:endParaRPr lang="en-US" dirty="0" smtClean="0"/>
          </a:p>
          <a:p>
            <a:pPr marL="0" indent="0">
              <a:buNone/>
            </a:pPr>
            <a:r>
              <a:rPr lang="en-US" dirty="0" smtClean="0"/>
              <a:t> </a:t>
            </a:r>
            <a:r>
              <a:rPr lang="en-US" dirty="0"/>
              <a:t>J</a:t>
            </a:r>
            <a:r>
              <a:rPr lang="en-US" dirty="0" smtClean="0"/>
              <a:t>ust </a:t>
            </a:r>
            <a:r>
              <a:rPr lang="en-US" dirty="0"/>
              <a:t>plug the Wave Shield onto the </a:t>
            </a:r>
            <a:r>
              <a:rPr lang="en-US" dirty="0" err="1"/>
              <a:t>Arduino</a:t>
            </a:r>
            <a:r>
              <a:rPr lang="en-US" dirty="0"/>
              <a:t>, connect the 4-wire cable to the RFID reader </a:t>
            </a:r>
            <a:r>
              <a:rPr lang="en-US" dirty="0" smtClean="0"/>
              <a:t>and </a:t>
            </a:r>
            <a:r>
              <a:rPr lang="en-US" dirty="0"/>
              <a:t>plug the battery power plug into the </a:t>
            </a:r>
            <a:r>
              <a:rPr lang="en-US" dirty="0" err="1"/>
              <a:t>Arduino</a:t>
            </a:r>
            <a:r>
              <a:rPr lang="en-US" dirty="0"/>
              <a:t>.</a:t>
            </a:r>
          </a:p>
        </p:txBody>
      </p:sp>
    </p:spTree>
    <p:extLst>
      <p:ext uri="{BB962C8B-B14F-4D97-AF65-F5344CB8AC3E}">
        <p14:creationId xmlns:p14="http://schemas.microsoft.com/office/powerpoint/2010/main" val="289428629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7150"/>
            <a:ext cx="8041440" cy="533400"/>
          </a:xfrm>
        </p:spPr>
        <p:txBody>
          <a:bodyPr/>
          <a:lstStyle/>
          <a:p>
            <a:r>
              <a:rPr lang="en-US" sz="2000" dirty="0" smtClean="0"/>
              <a:t>Schematic</a:t>
            </a:r>
            <a:endParaRPr lang="en-US" sz="2000" dirty="0"/>
          </a:p>
        </p:txBody>
      </p:sp>
      <p:pic>
        <p:nvPicPr>
          <p:cNvPr id="5" name="Picture 4" descr="http://www.ladyada.net/media/wavshield/waveshield10schem.png"/>
          <p:cNvPicPr/>
          <p:nvPr/>
        </p:nvPicPr>
        <p:blipFill rotWithShape="1">
          <a:blip r:embed="rId2">
            <a:extLst>
              <a:ext uri="{28A0092B-C50C-407E-A947-70E740481C1C}">
                <a14:useLocalDpi xmlns:a14="http://schemas.microsoft.com/office/drawing/2010/main" val="0"/>
              </a:ext>
            </a:extLst>
          </a:blip>
          <a:srcRect l="1143" t="2204" r="1736" b="24478"/>
          <a:stretch/>
        </p:blipFill>
        <p:spPr bwMode="auto">
          <a:xfrm>
            <a:off x="914400" y="590550"/>
            <a:ext cx="7081520" cy="405003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6400800" y="514350"/>
            <a:ext cx="1905000" cy="381000"/>
          </a:xfrm>
          <a:prstGeom prst="rect">
            <a:avLst/>
          </a:prstGeom>
          <a:noFill/>
        </p:spPr>
        <p:txBody>
          <a:bodyPr wrap="square" rtlCol="0">
            <a:spAutoFit/>
          </a:bodyPr>
          <a:lstStyle/>
          <a:p>
            <a:r>
              <a:rPr lang="en-US" dirty="0" smtClean="0"/>
              <a:t>… looks crazy…</a:t>
            </a:r>
            <a:endParaRPr lang="en-US" dirty="0"/>
          </a:p>
        </p:txBody>
      </p:sp>
    </p:spTree>
    <p:extLst>
      <p:ext uri="{BB962C8B-B14F-4D97-AF65-F5344CB8AC3E}">
        <p14:creationId xmlns:p14="http://schemas.microsoft.com/office/powerpoint/2010/main" val="25429459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419350"/>
            <a:ext cx="8382000" cy="1754326"/>
          </a:xfrm>
          <a:prstGeom prst="rect">
            <a:avLst/>
          </a:prstGeom>
          <a:noFill/>
        </p:spPr>
        <p:txBody>
          <a:bodyPr wrap="square" rtlCol="0">
            <a:spAutoFit/>
          </a:bodyPr>
          <a:lstStyle/>
          <a:p>
            <a:pPr algn="just"/>
            <a:r>
              <a:rPr lang="en-US" dirty="0"/>
              <a:t>Our project is based on a bear which talks when it is near an object. The way this will work is by using an RFID reader, Arduino and a windshield. When the RFID reader in the bear is near an object, which has an RFID tag, it will talk. We programmed the Arduino to identify each tag differently using an RFID reader, so that the bear has something specific to say. </a:t>
            </a:r>
          </a:p>
          <a:p>
            <a:pPr algn="just"/>
            <a:endParaRPr lang="en-US" dirty="0"/>
          </a:p>
        </p:txBody>
      </p:sp>
      <p:sp>
        <p:nvSpPr>
          <p:cNvPr id="5" name="TextBox 4"/>
          <p:cNvSpPr txBox="1"/>
          <p:nvPr/>
        </p:nvSpPr>
        <p:spPr>
          <a:xfrm>
            <a:off x="1600200" y="590550"/>
            <a:ext cx="5638800" cy="769441"/>
          </a:xfrm>
          <a:prstGeom prst="rect">
            <a:avLst/>
          </a:prstGeom>
          <a:noFill/>
        </p:spPr>
        <p:txBody>
          <a:bodyPr wrap="square" rtlCol="0">
            <a:spAutoFit/>
          </a:bodyPr>
          <a:lstStyle/>
          <a:p>
            <a:pPr algn="ctr"/>
            <a:r>
              <a:rPr lang="en-US" sz="4400" dirty="0" smtClean="0"/>
              <a:t>What is this about???</a:t>
            </a:r>
            <a:endParaRPr lang="en-US" sz="4400" dirty="0"/>
          </a:p>
        </p:txBody>
      </p:sp>
    </p:spTree>
    <p:extLst>
      <p:ext uri="{BB962C8B-B14F-4D97-AF65-F5344CB8AC3E}">
        <p14:creationId xmlns:p14="http://schemas.microsoft.com/office/powerpoint/2010/main" val="8582061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041440" cy="1082006"/>
          </a:xfrm>
        </p:spPr>
        <p:txBody>
          <a:bodyPr/>
          <a:lstStyle/>
          <a:p>
            <a:r>
              <a:rPr lang="en-US" dirty="0" smtClean="0"/>
              <a:t>Ok so the </a:t>
            </a:r>
            <a:r>
              <a:rPr lang="en-US" dirty="0" err="1" smtClean="0"/>
              <a:t>schemtic</a:t>
            </a:r>
            <a:r>
              <a:rPr lang="en-US" dirty="0" smtClean="0"/>
              <a:t> looks hard…</a:t>
            </a:r>
            <a:endParaRPr lang="en-US" dirty="0"/>
          </a:p>
        </p:txBody>
      </p:sp>
      <p:sp>
        <p:nvSpPr>
          <p:cNvPr id="3" name="TextBox 2"/>
          <p:cNvSpPr txBox="1"/>
          <p:nvPr/>
        </p:nvSpPr>
        <p:spPr>
          <a:xfrm>
            <a:off x="309966" y="1997343"/>
            <a:ext cx="3352800" cy="646331"/>
          </a:xfrm>
          <a:prstGeom prst="rect">
            <a:avLst/>
          </a:prstGeom>
          <a:noFill/>
        </p:spPr>
        <p:txBody>
          <a:bodyPr wrap="square" rtlCol="0">
            <a:spAutoFit/>
          </a:bodyPr>
          <a:lstStyle/>
          <a:p>
            <a:r>
              <a:rPr lang="en-US" dirty="0" smtClean="0"/>
              <a:t>No worries! The steps to make the wave shield are online </a:t>
            </a:r>
            <a:r>
              <a:rPr lang="en-US" dirty="0" smtClean="0">
                <a:hlinkClick r:id="rId2"/>
              </a:rPr>
              <a:t>here</a:t>
            </a:r>
            <a:r>
              <a:rPr lang="en-US" dirty="0" smtClean="0"/>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657350"/>
            <a:ext cx="5257800"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10157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44"/>
            <a:ext cx="8041440" cy="853406"/>
          </a:xfrm>
        </p:spPr>
        <p:txBody>
          <a:bodyPr/>
          <a:lstStyle/>
          <a:p>
            <a:r>
              <a:rPr lang="en-US" sz="1800" dirty="0" smtClean="0"/>
              <a:t>Two Codes for one Success!</a:t>
            </a:r>
            <a:endParaRPr lang="en-US" sz="1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0" t="12586" r="1215" b="16896"/>
          <a:stretch/>
        </p:blipFill>
        <p:spPr bwMode="auto">
          <a:xfrm>
            <a:off x="54244" y="819150"/>
            <a:ext cx="886503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1214050"/>
            <a:ext cx="1676400" cy="646331"/>
          </a:xfrm>
          <a:prstGeom prst="rect">
            <a:avLst/>
          </a:prstGeom>
          <a:noFill/>
        </p:spPr>
        <p:txBody>
          <a:bodyPr wrap="square" rtlCol="0">
            <a:spAutoFit/>
          </a:bodyPr>
          <a:lstStyle/>
          <a:p>
            <a:r>
              <a:rPr lang="en-US" dirty="0" smtClean="0"/>
              <a:t>Test Code for RFID tags</a:t>
            </a:r>
            <a:endParaRPr lang="en-US" dirty="0"/>
          </a:p>
        </p:txBody>
      </p:sp>
      <p:sp>
        <p:nvSpPr>
          <p:cNvPr id="4" name="TextBox 3"/>
          <p:cNvSpPr txBox="1"/>
          <p:nvPr/>
        </p:nvSpPr>
        <p:spPr>
          <a:xfrm>
            <a:off x="6248400" y="1352550"/>
            <a:ext cx="2133600" cy="369332"/>
          </a:xfrm>
          <a:prstGeom prst="rect">
            <a:avLst/>
          </a:prstGeom>
          <a:noFill/>
        </p:spPr>
        <p:txBody>
          <a:bodyPr wrap="square" rtlCol="0">
            <a:spAutoFit/>
          </a:bodyPr>
          <a:lstStyle/>
          <a:p>
            <a:r>
              <a:rPr lang="en-US" dirty="0" smtClean="0"/>
              <a:t>The Real Deal….</a:t>
            </a:r>
            <a:endParaRPr lang="en-US" dirty="0"/>
          </a:p>
        </p:txBody>
      </p:sp>
    </p:spTree>
    <p:extLst>
      <p:ext uri="{BB962C8B-B14F-4D97-AF65-F5344CB8AC3E}">
        <p14:creationId xmlns:p14="http://schemas.microsoft.com/office/powerpoint/2010/main" val="25932792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the RFID tags</a:t>
            </a:r>
            <a:endParaRPr lang="en-US" dirty="0"/>
          </a:p>
        </p:txBody>
      </p:sp>
      <p:sp>
        <p:nvSpPr>
          <p:cNvPr id="3" name="Content Placeholder 2"/>
          <p:cNvSpPr>
            <a:spLocks noGrp="1"/>
          </p:cNvSpPr>
          <p:nvPr>
            <p:ph idx="1"/>
          </p:nvPr>
        </p:nvSpPr>
        <p:spPr/>
        <p:txBody>
          <a:bodyPr/>
          <a:lstStyle/>
          <a:p>
            <a:r>
              <a:rPr lang="en-US" dirty="0" smtClean="0"/>
              <a:t>In order to know what the hex value of the tags, you must run the test program to identify the tags and then you can mark it.</a:t>
            </a:r>
            <a:endParaRPr lang="en-US" dirty="0"/>
          </a:p>
        </p:txBody>
      </p:sp>
      <p:pic>
        <p:nvPicPr>
          <p:cNvPr id="4" name="Picture 3"/>
          <p:cNvPicPr/>
          <p:nvPr/>
        </p:nvPicPr>
        <p:blipFill>
          <a:blip r:embed="rId2"/>
          <a:stretch>
            <a:fillRect/>
          </a:stretch>
        </p:blipFill>
        <p:spPr>
          <a:xfrm>
            <a:off x="5638800" y="2343150"/>
            <a:ext cx="2895600" cy="2590800"/>
          </a:xfrm>
          <a:prstGeom prst="rect">
            <a:avLst/>
          </a:prstGeom>
        </p:spPr>
      </p:pic>
      <p:cxnSp>
        <p:nvCxnSpPr>
          <p:cNvPr id="6" name="Straight Arrow Connector 5"/>
          <p:cNvCxnSpPr/>
          <p:nvPr/>
        </p:nvCxnSpPr>
        <p:spPr>
          <a:xfrm>
            <a:off x="4648200" y="3714750"/>
            <a:ext cx="914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9800" y="3518416"/>
            <a:ext cx="2286000" cy="369332"/>
          </a:xfrm>
          <a:prstGeom prst="rect">
            <a:avLst/>
          </a:prstGeom>
          <a:noFill/>
        </p:spPr>
        <p:txBody>
          <a:bodyPr wrap="square" rtlCol="0">
            <a:spAutoFit/>
          </a:bodyPr>
          <a:lstStyle/>
          <a:p>
            <a:pPr algn="ctr"/>
            <a:r>
              <a:rPr lang="en-US" dirty="0" smtClean="0"/>
              <a:t>One of our results!</a:t>
            </a:r>
            <a:endParaRPr lang="en-US" dirty="0"/>
          </a:p>
        </p:txBody>
      </p:sp>
    </p:spTree>
    <p:extLst>
      <p:ext uri="{BB962C8B-B14F-4D97-AF65-F5344CB8AC3E}">
        <p14:creationId xmlns:p14="http://schemas.microsoft.com/office/powerpoint/2010/main" val="241322944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23"/>
            <a:ext cx="8041439" cy="883227"/>
          </a:xfrm>
        </p:spPr>
        <p:txBody>
          <a:bodyPr/>
          <a:lstStyle/>
          <a:p>
            <a:r>
              <a:rPr lang="en-US" dirty="0" smtClean="0"/>
              <a:t>Encoding the Audio</a:t>
            </a:r>
            <a:endParaRPr lang="en-US" dirty="0"/>
          </a:p>
        </p:txBody>
      </p:sp>
      <p:sp>
        <p:nvSpPr>
          <p:cNvPr id="4" name="Text Placeholder 3"/>
          <p:cNvSpPr>
            <a:spLocks noGrp="1"/>
          </p:cNvSpPr>
          <p:nvPr>
            <p:ph type="body" idx="1"/>
          </p:nvPr>
        </p:nvSpPr>
        <p:spPr>
          <a:xfrm>
            <a:off x="381000" y="971550"/>
            <a:ext cx="8534400" cy="3962400"/>
          </a:xfrm>
        </p:spPr>
        <p:txBody>
          <a:bodyPr/>
          <a:lstStyle/>
          <a:p>
            <a:r>
              <a:rPr lang="en-US" dirty="0" smtClean="0">
                <a:solidFill>
                  <a:schemeClr val="tx1"/>
                </a:solidFill>
              </a:rPr>
              <a:t>Record your audio for each tag; detect tags through Serial Monitor. Download Audacity ;</a:t>
            </a:r>
            <a:r>
              <a:rPr lang="en-US" dirty="0"/>
              <a:t> </a:t>
            </a:r>
            <a:r>
              <a:rPr lang="en-US" dirty="0">
                <a:solidFill>
                  <a:schemeClr val="tx1"/>
                </a:solidFill>
              </a:rPr>
              <a:t>Following the Wave Shield’s “Converting audio to the proper format” tutorial, use Audacity to </a:t>
            </a:r>
            <a:r>
              <a:rPr lang="en-US" dirty="0" smtClean="0">
                <a:solidFill>
                  <a:schemeClr val="tx1"/>
                </a:solidFill>
              </a:rPr>
              <a:t>convert </a:t>
            </a:r>
            <a:r>
              <a:rPr lang="en-US" dirty="0">
                <a:solidFill>
                  <a:schemeClr val="tx1"/>
                </a:solidFill>
              </a:rPr>
              <a:t>your audio files into the </a:t>
            </a:r>
            <a:r>
              <a:rPr lang="en-US" dirty="0" smtClean="0">
                <a:solidFill>
                  <a:schemeClr val="tx1"/>
                </a:solidFill>
              </a:rPr>
              <a:t>correct 							format</a:t>
            </a:r>
            <a:r>
              <a:rPr lang="en-US" dirty="0">
                <a:solidFill>
                  <a:schemeClr val="tx1"/>
                </a:solidFill>
              </a:rPr>
              <a:t>: </a:t>
            </a:r>
            <a:r>
              <a:rPr lang="en-US" dirty="0" smtClean="0">
                <a:solidFill>
                  <a:schemeClr val="tx1"/>
                </a:solidFill>
              </a:rPr>
              <a:t>	16-bit </a:t>
            </a:r>
            <a:r>
              <a:rPr lang="en-US" dirty="0">
                <a:solidFill>
                  <a:schemeClr val="tx1"/>
                </a:solidFill>
              </a:rPr>
              <a:t>sample size, </a:t>
            </a:r>
            <a:r>
              <a:rPr lang="en-US" dirty="0" smtClean="0">
                <a:solidFill>
                  <a:schemeClr val="tx1"/>
                </a:solidFill>
              </a:rPr>
              <a:t>PCM </a:t>
            </a:r>
            <a:r>
              <a:rPr lang="en-US" dirty="0">
                <a:solidFill>
                  <a:schemeClr val="tx1"/>
                </a:solidFill>
              </a:rPr>
              <a:t>encoding, and a </a:t>
            </a:r>
            <a:r>
              <a:rPr lang="en-US" dirty="0" smtClean="0">
                <a:solidFill>
                  <a:schemeClr val="tx1"/>
                </a:solidFill>
              </a:rPr>
              <a:t>			sample </a:t>
            </a:r>
            <a:r>
              <a:rPr lang="en-US" dirty="0">
                <a:solidFill>
                  <a:schemeClr val="tx1"/>
                </a:solidFill>
              </a:rPr>
              <a:t>rate of 22kHz or less</a:t>
            </a:r>
            <a:r>
              <a:rPr lang="en-US" dirty="0" smtClean="0">
                <a:solidFill>
                  <a:schemeClr val="tx1"/>
                </a:solidFill>
              </a:rPr>
              <a:t>.</a:t>
            </a:r>
          </a:p>
          <a:p>
            <a:endParaRPr lang="en-US" dirty="0">
              <a:solidFill>
                <a:schemeClr val="tx1"/>
              </a:solidFill>
            </a:endParaRPr>
          </a:p>
          <a:p>
            <a:r>
              <a:rPr lang="en-US" dirty="0" smtClean="0"/>
              <a:t>					</a:t>
            </a:r>
            <a:r>
              <a:rPr lang="en-US" dirty="0" smtClean="0">
                <a:solidFill>
                  <a:schemeClr val="tx1"/>
                </a:solidFill>
              </a:rPr>
              <a:t>Copy </a:t>
            </a:r>
            <a:r>
              <a:rPr lang="en-US" dirty="0">
                <a:solidFill>
                  <a:schemeClr val="tx1"/>
                </a:solidFill>
              </a:rPr>
              <a:t>the sound files in the root directory of the SD memory card.</a:t>
            </a:r>
          </a:p>
        </p:txBody>
      </p:sp>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1000" y="2038350"/>
            <a:ext cx="2271713"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19871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a:t>
            </a:r>
            <a:endParaRPr lang="en-US" dirty="0"/>
          </a:p>
        </p:txBody>
      </p:sp>
      <p:sp>
        <p:nvSpPr>
          <p:cNvPr id="5" name="Content Placeholder 4"/>
          <p:cNvSpPr>
            <a:spLocks noGrp="1"/>
          </p:cNvSpPr>
          <p:nvPr>
            <p:ph sz="quarter" idx="13"/>
          </p:nvPr>
        </p:nvSpPr>
        <p:spPr>
          <a:xfrm>
            <a:off x="838200" y="1276350"/>
            <a:ext cx="3657600" cy="2962656"/>
          </a:xfrm>
        </p:spPr>
        <p:txBody>
          <a:bodyPr/>
          <a:lstStyle/>
          <a:p>
            <a:r>
              <a:rPr lang="en-US" dirty="0" smtClean="0"/>
              <a:t>We brought this:</a:t>
            </a:r>
            <a:endParaRPr lang="en-US" dirty="0"/>
          </a:p>
        </p:txBody>
      </p:sp>
      <p:sp>
        <p:nvSpPr>
          <p:cNvPr id="6" name="Content Placeholder 5"/>
          <p:cNvSpPr>
            <a:spLocks noGrp="1"/>
          </p:cNvSpPr>
          <p:nvPr>
            <p:ph sz="quarter" idx="14"/>
          </p:nvPr>
        </p:nvSpPr>
        <p:spPr>
          <a:xfrm>
            <a:off x="4648200" y="1352550"/>
            <a:ext cx="3657600" cy="2962656"/>
          </a:xfrm>
        </p:spPr>
        <p:txBody>
          <a:bodyPr/>
          <a:lstStyle/>
          <a:p>
            <a:r>
              <a:rPr lang="en-US" dirty="0" smtClean="0"/>
              <a:t>Was supposed to get this: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23727"/>
            <a:ext cx="238125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09750"/>
            <a:ext cx="2954526" cy="295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6477000" y="4515334"/>
            <a:ext cx="838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flipH="1">
            <a:off x="716797" y="4262518"/>
            <a:ext cx="1017076" cy="4052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95011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8041439" cy="1187824"/>
          </a:xfrm>
        </p:spPr>
        <p:txBody>
          <a:bodyPr/>
          <a:lstStyle/>
          <a:p>
            <a:r>
              <a:rPr lang="en-US" b="1" dirty="0"/>
              <a:t>Configure and test the code</a:t>
            </a:r>
            <a:br>
              <a:rPr lang="en-US" b="1" dirty="0"/>
            </a:br>
            <a:endParaRPr lang="en-US" dirty="0"/>
          </a:p>
        </p:txBody>
      </p:sp>
      <p:sp>
        <p:nvSpPr>
          <p:cNvPr id="3" name="Text Placeholder 2"/>
          <p:cNvSpPr>
            <a:spLocks noGrp="1"/>
          </p:cNvSpPr>
          <p:nvPr>
            <p:ph type="body" idx="1"/>
          </p:nvPr>
        </p:nvSpPr>
        <p:spPr>
          <a:xfrm>
            <a:off x="0" y="971550"/>
            <a:ext cx="9144000" cy="4038600"/>
          </a:xfrm>
        </p:spPr>
        <p:txBody>
          <a:bodyPr/>
          <a:lstStyle/>
          <a:p>
            <a:endParaRPr lang="en-US" dirty="0" smtClean="0"/>
          </a:p>
          <a:p>
            <a:endParaRPr lang="en-US" dirty="0"/>
          </a:p>
          <a:p>
            <a:r>
              <a:rPr lang="en-US" dirty="0" smtClean="0">
                <a:solidFill>
                  <a:schemeClr val="tx1"/>
                </a:solidFill>
              </a:rPr>
              <a:t>Unplug </a:t>
            </a:r>
            <a:r>
              <a:rPr lang="en-US" dirty="0">
                <a:solidFill>
                  <a:schemeClr val="tx1"/>
                </a:solidFill>
              </a:rPr>
              <a:t>the RFID reader and load </a:t>
            </a:r>
            <a:r>
              <a:rPr lang="en-US" dirty="0" err="1" smtClean="0">
                <a:solidFill>
                  <a:schemeClr val="tx1"/>
                </a:solidFill>
              </a:rPr>
              <a:t>tedbear.pde</a:t>
            </a:r>
            <a:r>
              <a:rPr lang="en-US" dirty="0" smtClean="0">
                <a:solidFill>
                  <a:schemeClr val="tx1"/>
                </a:solidFill>
              </a:rPr>
              <a:t> sketch </a:t>
            </a:r>
            <a:r>
              <a:rPr lang="en-US" dirty="0">
                <a:solidFill>
                  <a:schemeClr val="tx1"/>
                </a:solidFill>
              </a:rPr>
              <a:t>into the </a:t>
            </a:r>
            <a:r>
              <a:rPr lang="en-US" dirty="0" err="1">
                <a:solidFill>
                  <a:schemeClr val="tx1"/>
                </a:solidFill>
              </a:rPr>
              <a:t>Arduino</a:t>
            </a:r>
            <a:r>
              <a:rPr lang="en-US" dirty="0">
                <a:solidFill>
                  <a:schemeClr val="tx1"/>
                </a:solidFill>
              </a:rPr>
              <a:t>.</a:t>
            </a:r>
          </a:p>
          <a:p>
            <a:r>
              <a:rPr lang="en-US" dirty="0">
                <a:solidFill>
                  <a:schemeClr val="tx1"/>
                </a:solidFill>
              </a:rPr>
              <a:t>Plug the RFID reader back in, and see if bringing a tag near starts a sound playing</a:t>
            </a:r>
            <a:r>
              <a:rPr lang="en-US" dirty="0"/>
              <a:t>.</a:t>
            </a:r>
          </a:p>
          <a:p>
            <a:endParaRPr lang="en-US" dirty="0"/>
          </a:p>
        </p:txBody>
      </p:sp>
      <p:sp>
        <p:nvSpPr>
          <p:cNvPr id="4" name="TextBox 3"/>
          <p:cNvSpPr txBox="1"/>
          <p:nvPr/>
        </p:nvSpPr>
        <p:spPr>
          <a:xfrm>
            <a:off x="2174929" y="2876550"/>
            <a:ext cx="5181600" cy="1446550"/>
          </a:xfrm>
          <a:prstGeom prst="rect">
            <a:avLst/>
          </a:prstGeom>
          <a:noFill/>
        </p:spPr>
        <p:txBody>
          <a:bodyPr wrap="square" rtlCol="0">
            <a:spAutoFit/>
          </a:bodyPr>
          <a:lstStyle/>
          <a:p>
            <a:pPr algn="ctr"/>
            <a:r>
              <a:rPr lang="en-US" sz="4400" dirty="0" smtClean="0"/>
              <a:t>Hear what the bear says!!!</a:t>
            </a:r>
            <a:endParaRPr lang="en-US" sz="4400" dirty="0"/>
          </a:p>
        </p:txBody>
      </p:sp>
    </p:spTree>
    <p:extLst>
      <p:ext uri="{BB962C8B-B14F-4D97-AF65-F5344CB8AC3E}">
        <p14:creationId xmlns:p14="http://schemas.microsoft.com/office/powerpoint/2010/main" val="350532615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3" name="Content Placeholder 2"/>
          <p:cNvSpPr>
            <a:spLocks noGrp="1"/>
          </p:cNvSpPr>
          <p:nvPr>
            <p:ph idx="1"/>
          </p:nvPr>
        </p:nvSpPr>
        <p:spPr/>
        <p:txBody>
          <a:bodyPr/>
          <a:lstStyle/>
          <a:p>
            <a:r>
              <a:rPr lang="en-US" dirty="0" smtClean="0"/>
              <a:t>Lucy Lin – </a:t>
            </a:r>
            <a:r>
              <a:rPr lang="en-US" dirty="0" smtClean="0"/>
              <a:t>Report and Project Management</a:t>
            </a:r>
            <a:endParaRPr lang="en-US" dirty="0" smtClean="0"/>
          </a:p>
          <a:p>
            <a:r>
              <a:rPr lang="en-US" dirty="0" smtClean="0"/>
              <a:t>Zayira Vasquez – Report and </a:t>
            </a:r>
            <a:r>
              <a:rPr lang="en-US" dirty="0" smtClean="0"/>
              <a:t>PowerPoint</a:t>
            </a:r>
            <a:endParaRPr lang="en-US" dirty="0" smtClean="0"/>
          </a:p>
          <a:p>
            <a:r>
              <a:rPr lang="en-US" dirty="0" smtClean="0"/>
              <a:t>Frantz St Valliere – He did nothing 0_0 &lt;- Just kidding!</a:t>
            </a:r>
            <a:endParaRPr lang="en-US" dirty="0"/>
          </a:p>
        </p:txBody>
      </p:sp>
    </p:spTree>
    <p:extLst>
      <p:ext uri="{BB962C8B-B14F-4D97-AF65-F5344CB8AC3E}">
        <p14:creationId xmlns:p14="http://schemas.microsoft.com/office/powerpoint/2010/main" val="351280406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extBox 3"/>
          <p:cNvSpPr txBox="1"/>
          <p:nvPr/>
        </p:nvSpPr>
        <p:spPr>
          <a:xfrm>
            <a:off x="76200" y="0"/>
            <a:ext cx="2552700" cy="1200329"/>
          </a:xfrm>
          <a:prstGeom prst="rect">
            <a:avLst/>
          </a:prstGeom>
          <a:noFill/>
        </p:spPr>
        <p:txBody>
          <a:bodyPr wrap="square" rtlCol="0">
            <a:spAutoFit/>
          </a:bodyPr>
          <a:lstStyle/>
          <a:p>
            <a:r>
              <a:rPr lang="en-US" sz="3600" dirty="0" smtClean="0"/>
              <a:t>Project Planning</a:t>
            </a:r>
            <a:endParaRPr lang="en-US" sz="36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55" t="23385" r="70513" b="16976"/>
          <a:stretch/>
        </p:blipFill>
        <p:spPr bwMode="auto">
          <a:xfrm>
            <a:off x="4191000" y="81832"/>
            <a:ext cx="4724400" cy="484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567" y="2317924"/>
            <a:ext cx="3467431" cy="369332"/>
          </a:xfrm>
          <a:prstGeom prst="rect">
            <a:avLst/>
          </a:prstGeom>
          <a:noFill/>
        </p:spPr>
        <p:txBody>
          <a:bodyPr wrap="square" rtlCol="0">
            <a:spAutoFit/>
          </a:bodyPr>
          <a:lstStyle/>
          <a:p>
            <a:r>
              <a:rPr lang="en-US" dirty="0" smtClean="0"/>
              <a:t>Beware, changes were made…</a:t>
            </a:r>
            <a:endParaRPr lang="en-US" dirty="0"/>
          </a:p>
        </p:txBody>
      </p:sp>
    </p:spTree>
    <p:extLst>
      <p:ext uri="{BB962C8B-B14F-4D97-AF65-F5344CB8AC3E}">
        <p14:creationId xmlns:p14="http://schemas.microsoft.com/office/powerpoint/2010/main" val="187769241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extBox 3"/>
          <p:cNvSpPr txBox="1"/>
          <p:nvPr/>
        </p:nvSpPr>
        <p:spPr>
          <a:xfrm>
            <a:off x="76200" y="0"/>
            <a:ext cx="2552700" cy="1754326"/>
          </a:xfrm>
          <a:prstGeom prst="rect">
            <a:avLst/>
          </a:prstGeom>
          <a:noFill/>
        </p:spPr>
        <p:txBody>
          <a:bodyPr wrap="square" rtlCol="0">
            <a:spAutoFit/>
          </a:bodyPr>
          <a:lstStyle/>
          <a:p>
            <a:r>
              <a:rPr lang="en-US" sz="3600" dirty="0" smtClean="0"/>
              <a:t>Project Planning pt.2</a:t>
            </a:r>
            <a:endParaRPr lang="en-US" sz="3600" dirty="0"/>
          </a:p>
        </p:txBody>
      </p:sp>
      <p:sp>
        <p:nvSpPr>
          <p:cNvPr id="5" name="TextBox 4"/>
          <p:cNvSpPr txBox="1"/>
          <p:nvPr/>
        </p:nvSpPr>
        <p:spPr>
          <a:xfrm>
            <a:off x="342567" y="2317924"/>
            <a:ext cx="3467431" cy="369332"/>
          </a:xfrm>
          <a:prstGeom prst="rect">
            <a:avLst/>
          </a:prstGeom>
          <a:noFill/>
        </p:spPr>
        <p:txBody>
          <a:bodyPr wrap="square" rtlCol="0">
            <a:spAutoFit/>
          </a:bodyPr>
          <a:lstStyle/>
          <a:p>
            <a:r>
              <a:rPr lang="en-US" dirty="0" smtClean="0"/>
              <a:t>Beware, changes were made…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4" t="23648" r="1854" b="3602"/>
          <a:stretch/>
        </p:blipFill>
        <p:spPr bwMode="auto">
          <a:xfrm>
            <a:off x="2076282" y="904608"/>
            <a:ext cx="6934200" cy="364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36153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Parts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Computer 			</a:t>
            </a:r>
            <a:r>
              <a:rPr lang="en-US" dirty="0" smtClean="0"/>
              <a:t>		Marking </a:t>
            </a:r>
            <a:r>
              <a:rPr lang="en-US" dirty="0"/>
              <a:t>pen </a:t>
            </a:r>
          </a:p>
          <a:p>
            <a:r>
              <a:rPr lang="en-US" dirty="0"/>
              <a:t>Phillips screwdriver 		</a:t>
            </a:r>
            <a:r>
              <a:rPr lang="en-US" dirty="0" smtClean="0"/>
              <a:t>	SD </a:t>
            </a:r>
            <a:r>
              <a:rPr lang="en-US" dirty="0"/>
              <a:t>memory card adapter </a:t>
            </a:r>
          </a:p>
          <a:p>
            <a:r>
              <a:rPr lang="en-US" dirty="0"/>
              <a:t>SD slot				</a:t>
            </a:r>
            <a:r>
              <a:rPr lang="en-US" dirty="0" smtClean="0"/>
              <a:t>		Scissors </a:t>
            </a:r>
            <a:endParaRPr lang="en-US" dirty="0"/>
          </a:p>
          <a:p>
            <a:r>
              <a:rPr lang="en-US" dirty="0"/>
              <a:t>Sewing needle 			</a:t>
            </a:r>
            <a:r>
              <a:rPr lang="en-US" dirty="0" smtClean="0"/>
              <a:t>	Solder </a:t>
            </a:r>
            <a:endParaRPr lang="en-US" dirty="0"/>
          </a:p>
          <a:p>
            <a:r>
              <a:rPr lang="en-US" dirty="0"/>
              <a:t>Soldering iron 			</a:t>
            </a:r>
            <a:r>
              <a:rPr lang="en-US" dirty="0" smtClean="0"/>
              <a:t>	USB </a:t>
            </a:r>
            <a:r>
              <a:rPr lang="en-US" dirty="0"/>
              <a:t>programming cable </a:t>
            </a:r>
          </a:p>
          <a:p>
            <a:r>
              <a:rPr lang="en-US" dirty="0"/>
              <a:t>Wire cutter/stripper 		</a:t>
            </a:r>
            <a:r>
              <a:rPr lang="en-US" dirty="0" smtClean="0"/>
              <a:t>	Stuffed </a:t>
            </a:r>
            <a:r>
              <a:rPr lang="en-US" dirty="0"/>
              <a:t>toy </a:t>
            </a:r>
          </a:p>
          <a:p>
            <a:r>
              <a:rPr lang="en-US" dirty="0"/>
              <a:t>Arduino microcontroller 	</a:t>
            </a:r>
            <a:r>
              <a:rPr lang="en-US" dirty="0" smtClean="0"/>
              <a:t>	Wave </a:t>
            </a:r>
            <a:r>
              <a:rPr lang="en-US" dirty="0"/>
              <a:t>Shield </a:t>
            </a:r>
          </a:p>
          <a:p>
            <a:r>
              <a:rPr lang="en-US" dirty="0"/>
              <a:t>Parallax RFID Reader 		</a:t>
            </a:r>
            <a:r>
              <a:rPr lang="en-US" dirty="0" smtClean="0"/>
              <a:t>	RFID </a:t>
            </a:r>
            <a:r>
              <a:rPr lang="en-US" dirty="0"/>
              <a:t>tags </a:t>
            </a:r>
          </a:p>
          <a:p>
            <a:r>
              <a:rPr lang="en-US" dirty="0"/>
              <a:t>Speaker				</a:t>
            </a:r>
            <a:r>
              <a:rPr lang="en-US" dirty="0" smtClean="0"/>
              <a:t>	Connector </a:t>
            </a:r>
            <a:r>
              <a:rPr lang="en-US" dirty="0"/>
              <a:t>header </a:t>
            </a:r>
          </a:p>
          <a:p>
            <a:r>
              <a:rPr lang="en-US" dirty="0"/>
              <a:t>Velcro </a:t>
            </a:r>
          </a:p>
        </p:txBody>
      </p:sp>
    </p:spTree>
    <p:extLst>
      <p:ext uri="{BB962C8B-B14F-4D97-AF65-F5344CB8AC3E}">
        <p14:creationId xmlns:p14="http://schemas.microsoft.com/office/powerpoint/2010/main" val="272543140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Soldering the </a:t>
            </a:r>
            <a:r>
              <a:rPr lang="en-US" dirty="0" err="1" smtClean="0"/>
              <a:t>WaveShield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The holder snaps right 										into place on the 												</a:t>
            </a:r>
            <a:r>
              <a:rPr lang="en-US" dirty="0" err="1" smtClean="0"/>
              <a:t>waveshield</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a:t>http://ladyada.net/make/waveshield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543050"/>
            <a:ext cx="3352799" cy="202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52781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4457700"/>
          </a:xfrm>
        </p:spPr>
        <p:txBody>
          <a:bodyPr/>
          <a:lstStyle/>
          <a:p>
            <a:pPr marL="0" indent="0">
              <a:buNone/>
            </a:pPr>
            <a:r>
              <a:rPr lang="en-US" dirty="0" smtClean="0"/>
              <a:t>Solder the four corners and the eight leftmost pins on the bottom. </a:t>
            </a:r>
          </a:p>
          <a:p>
            <a:pPr marL="0" indent="0">
              <a:buNone/>
            </a:pPr>
            <a:r>
              <a:rPr lang="en-US" dirty="0" smtClean="0"/>
              <a:t>Make sure that there are no solder bridges.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52550"/>
            <a:ext cx="36576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24900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450"/>
            <a:ext cx="8763000" cy="4800600"/>
          </a:xfrm>
        </p:spPr>
        <p:txBody>
          <a:bodyPr/>
          <a:lstStyle/>
          <a:p>
            <a:pPr marL="0" indent="0">
              <a:buNone/>
            </a:pPr>
            <a:r>
              <a:rPr lang="en-US" dirty="0" smtClean="0"/>
              <a:t>Place a 10k resistor to R6 on the board. The resistor leads should go through the holes of R6.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81150"/>
            <a:ext cx="44958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23202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248</TotalTime>
  <Words>641</Words>
  <Application>Microsoft Office PowerPoint</Application>
  <PresentationFormat>On-screen Show (16:9)</PresentationFormat>
  <Paragraphs>87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Sketchbook</vt:lpstr>
      <vt:lpstr>PowerPoint Presentation</vt:lpstr>
      <vt:lpstr>PowerPoint Presentation</vt:lpstr>
      <vt:lpstr>Roles</vt:lpstr>
      <vt:lpstr>PowerPoint Presentation</vt:lpstr>
      <vt:lpstr>PowerPoint Presentation</vt:lpstr>
      <vt:lpstr>Tools and Parts</vt:lpstr>
      <vt:lpstr>Soldering the WaveShield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Schematic</vt:lpstr>
      <vt:lpstr>Ok so the schemtic looks hard…</vt:lpstr>
      <vt:lpstr>Two Codes for one Success!</vt:lpstr>
      <vt:lpstr>Test the RFID tags</vt:lpstr>
      <vt:lpstr>Encoding the Audio</vt:lpstr>
      <vt:lpstr>Problems</vt:lpstr>
      <vt:lpstr>Configure and test the code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RFID TED BEAR</dc:title>
  <dc:creator>Zayira</dc:creator>
  <cp:lastModifiedBy>Frantz Jr</cp:lastModifiedBy>
  <cp:revision>52</cp:revision>
  <dcterms:created xsi:type="dcterms:W3CDTF">2012-12-12T19:50:48Z</dcterms:created>
  <dcterms:modified xsi:type="dcterms:W3CDTF">2012-12-19T20:53:31Z</dcterms:modified>
</cp:coreProperties>
</file>