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2" r:id="rId4"/>
    <p:sldId id="257" r:id="rId5"/>
    <p:sldId id="261" r:id="rId6"/>
    <p:sldId id="263" r:id="rId7"/>
    <p:sldId id="258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04CD1B-D2CC-4457-BB76-E45BC478BC7E}" type="doc">
      <dgm:prSet loTypeId="urn:microsoft.com/office/officeart/2005/8/layout/process2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0EE7C7C-18EC-45BD-B0F5-D7637B354CD6}">
      <dgm:prSet phldrT="[Text]"/>
      <dgm:spPr/>
      <dgm:t>
        <a:bodyPr/>
        <a:lstStyle/>
        <a:p>
          <a:r>
            <a:rPr lang="en-US" sz="4500" dirty="0" smtClean="0"/>
            <a:t>Topic</a:t>
          </a:r>
          <a:endParaRPr lang="en-US" sz="4500" dirty="0"/>
        </a:p>
      </dgm:t>
    </dgm:pt>
    <dgm:pt modelId="{3BC046BF-F31D-4C1C-BEC5-780B8F0DA59F}" type="parTrans" cxnId="{C6B9358D-95B3-4E24-A79D-18A1AA8AFC7B}">
      <dgm:prSet/>
      <dgm:spPr/>
      <dgm:t>
        <a:bodyPr/>
        <a:lstStyle/>
        <a:p>
          <a:endParaRPr lang="en-US"/>
        </a:p>
      </dgm:t>
    </dgm:pt>
    <dgm:pt modelId="{E3F99B5E-FEA1-4DC5-BF69-868F8BD514AE}" type="sibTrans" cxnId="{C6B9358D-95B3-4E24-A79D-18A1AA8AFC7B}">
      <dgm:prSet/>
      <dgm:spPr/>
      <dgm:t>
        <a:bodyPr/>
        <a:lstStyle/>
        <a:p>
          <a:endParaRPr lang="en-US"/>
        </a:p>
      </dgm:t>
    </dgm:pt>
    <dgm:pt modelId="{CCEB3076-0CE3-4766-8C7B-DB27CFAE9C9F}">
      <dgm:prSet phldrT="[Text]" custT="1"/>
      <dgm:spPr/>
      <dgm:t>
        <a:bodyPr/>
        <a:lstStyle/>
        <a:p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Sub-Categories</a:t>
          </a:r>
          <a:endParaRPr lang="en-US" sz="3200" dirty="0">
            <a:latin typeface="Times New Roman" pitchFamily="18" charset="0"/>
            <a:cs typeface="Times New Roman" pitchFamily="18" charset="0"/>
          </a:endParaRPr>
        </a:p>
      </dgm:t>
    </dgm:pt>
    <dgm:pt modelId="{C9711A49-5077-40C7-866B-CA6B1466C423}" type="parTrans" cxnId="{77672625-7E0C-4DA3-91DD-684DA5FD36ED}">
      <dgm:prSet/>
      <dgm:spPr/>
      <dgm:t>
        <a:bodyPr/>
        <a:lstStyle/>
        <a:p>
          <a:endParaRPr lang="en-US"/>
        </a:p>
      </dgm:t>
    </dgm:pt>
    <dgm:pt modelId="{DFC3F785-F1A4-469A-A24D-6D8F3A70CDAF}" type="sibTrans" cxnId="{77672625-7E0C-4DA3-91DD-684DA5FD36ED}">
      <dgm:prSet/>
      <dgm:spPr/>
      <dgm:t>
        <a:bodyPr/>
        <a:lstStyle/>
        <a:p>
          <a:endParaRPr lang="en-US"/>
        </a:p>
      </dgm:t>
    </dgm:pt>
    <dgm:pt modelId="{078D4426-04EE-42F1-BC98-D158A656EA28}">
      <dgm:prSet phldrT="[Text]" custT="1"/>
      <dgm:spPr/>
      <dgm:t>
        <a:bodyPr/>
        <a:lstStyle/>
        <a:p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Approx. Time to complete paper</a:t>
          </a:r>
          <a:endParaRPr lang="en-US" sz="3200" dirty="0">
            <a:latin typeface="Times New Roman" pitchFamily="18" charset="0"/>
            <a:cs typeface="Times New Roman" pitchFamily="18" charset="0"/>
          </a:endParaRPr>
        </a:p>
      </dgm:t>
    </dgm:pt>
    <dgm:pt modelId="{1CBBE38E-BEB6-4A64-A994-AB77F29E0980}" type="parTrans" cxnId="{F0573A94-4B44-4C23-8401-271A0579A356}">
      <dgm:prSet/>
      <dgm:spPr/>
      <dgm:t>
        <a:bodyPr/>
        <a:lstStyle/>
        <a:p>
          <a:endParaRPr lang="en-US"/>
        </a:p>
      </dgm:t>
    </dgm:pt>
    <dgm:pt modelId="{7C298F23-5AE7-4717-86CA-13ABA3F7BA17}" type="sibTrans" cxnId="{F0573A94-4B44-4C23-8401-271A0579A356}">
      <dgm:prSet/>
      <dgm:spPr/>
      <dgm:t>
        <a:bodyPr/>
        <a:lstStyle/>
        <a:p>
          <a:endParaRPr lang="en-US"/>
        </a:p>
      </dgm:t>
    </dgm:pt>
    <dgm:pt modelId="{01F16476-0CA8-43B5-A525-2852C8180FB2}">
      <dgm:prSet phldrT="[Text]" custT="1"/>
      <dgm:spPr/>
      <dgm:t>
        <a:bodyPr/>
        <a:lstStyle/>
        <a:p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Tips</a:t>
          </a:r>
          <a:endParaRPr lang="en-US" sz="3200" dirty="0">
            <a:latin typeface="Times New Roman" pitchFamily="18" charset="0"/>
            <a:cs typeface="Times New Roman" pitchFamily="18" charset="0"/>
          </a:endParaRPr>
        </a:p>
      </dgm:t>
    </dgm:pt>
    <dgm:pt modelId="{687E6385-C428-4578-8DF1-FDDC7C470936}" type="parTrans" cxnId="{82B73807-6F19-4D9C-A246-B67CFDF0CF3B}">
      <dgm:prSet/>
      <dgm:spPr/>
      <dgm:t>
        <a:bodyPr/>
        <a:lstStyle/>
        <a:p>
          <a:endParaRPr lang="en-US"/>
        </a:p>
      </dgm:t>
    </dgm:pt>
    <dgm:pt modelId="{12C1F32D-1741-41FA-A70C-56104755DF1E}" type="sibTrans" cxnId="{82B73807-6F19-4D9C-A246-B67CFDF0CF3B}">
      <dgm:prSet/>
      <dgm:spPr/>
      <dgm:t>
        <a:bodyPr/>
        <a:lstStyle/>
        <a:p>
          <a:endParaRPr lang="en-US"/>
        </a:p>
      </dgm:t>
    </dgm:pt>
    <dgm:pt modelId="{6820B1A1-816E-4CBD-9DC0-1C3445769597}" type="pres">
      <dgm:prSet presAssocID="{2E04CD1B-D2CC-4457-BB76-E45BC478BC7E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1253E7C-9E9A-4C42-9514-C5BC64F908DA}" type="pres">
      <dgm:prSet presAssocID="{E0EE7C7C-18EC-45BD-B0F5-D7637B354CD6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26EC62B-9C1C-4CDE-ACEE-EFFA5A42B13F}" type="presOf" srcId="{01F16476-0CA8-43B5-A525-2852C8180FB2}" destId="{11253E7C-9E9A-4C42-9514-C5BC64F908DA}" srcOrd="0" destOrd="3" presId="urn:microsoft.com/office/officeart/2005/8/layout/process2"/>
    <dgm:cxn modelId="{FCE2CDF2-0249-4E59-807A-47C4C4EDC923}" type="presOf" srcId="{E0EE7C7C-18EC-45BD-B0F5-D7637B354CD6}" destId="{11253E7C-9E9A-4C42-9514-C5BC64F908DA}" srcOrd="0" destOrd="0" presId="urn:microsoft.com/office/officeart/2005/8/layout/process2"/>
    <dgm:cxn modelId="{11DCE200-D4DD-42A0-8139-6BE2D69C99DE}" type="presOf" srcId="{078D4426-04EE-42F1-BC98-D158A656EA28}" destId="{11253E7C-9E9A-4C42-9514-C5BC64F908DA}" srcOrd="0" destOrd="2" presId="urn:microsoft.com/office/officeart/2005/8/layout/process2"/>
    <dgm:cxn modelId="{77672625-7E0C-4DA3-91DD-684DA5FD36ED}" srcId="{E0EE7C7C-18EC-45BD-B0F5-D7637B354CD6}" destId="{CCEB3076-0CE3-4766-8C7B-DB27CFAE9C9F}" srcOrd="0" destOrd="0" parTransId="{C9711A49-5077-40C7-866B-CA6B1466C423}" sibTransId="{DFC3F785-F1A4-469A-A24D-6D8F3A70CDAF}"/>
    <dgm:cxn modelId="{EF185EDA-67FD-466F-A827-C30D15B872C1}" type="presOf" srcId="{CCEB3076-0CE3-4766-8C7B-DB27CFAE9C9F}" destId="{11253E7C-9E9A-4C42-9514-C5BC64F908DA}" srcOrd="0" destOrd="1" presId="urn:microsoft.com/office/officeart/2005/8/layout/process2"/>
    <dgm:cxn modelId="{3AE81CD4-A81F-456F-812E-FE09B2DF9814}" type="presOf" srcId="{2E04CD1B-D2CC-4457-BB76-E45BC478BC7E}" destId="{6820B1A1-816E-4CBD-9DC0-1C3445769597}" srcOrd="0" destOrd="0" presId="urn:microsoft.com/office/officeart/2005/8/layout/process2"/>
    <dgm:cxn modelId="{F0573A94-4B44-4C23-8401-271A0579A356}" srcId="{E0EE7C7C-18EC-45BD-B0F5-D7637B354CD6}" destId="{078D4426-04EE-42F1-BC98-D158A656EA28}" srcOrd="1" destOrd="0" parTransId="{1CBBE38E-BEB6-4A64-A994-AB77F29E0980}" sibTransId="{7C298F23-5AE7-4717-86CA-13ABA3F7BA17}"/>
    <dgm:cxn modelId="{82B73807-6F19-4D9C-A246-B67CFDF0CF3B}" srcId="{E0EE7C7C-18EC-45BD-B0F5-D7637B354CD6}" destId="{01F16476-0CA8-43B5-A525-2852C8180FB2}" srcOrd="2" destOrd="0" parTransId="{687E6385-C428-4578-8DF1-FDDC7C470936}" sibTransId="{12C1F32D-1741-41FA-A70C-56104755DF1E}"/>
    <dgm:cxn modelId="{C6B9358D-95B3-4E24-A79D-18A1AA8AFC7B}" srcId="{2E04CD1B-D2CC-4457-BB76-E45BC478BC7E}" destId="{E0EE7C7C-18EC-45BD-B0F5-D7637B354CD6}" srcOrd="0" destOrd="0" parTransId="{3BC046BF-F31D-4C1C-BEC5-780B8F0DA59F}" sibTransId="{E3F99B5E-FEA1-4DC5-BF69-868F8BD514AE}"/>
    <dgm:cxn modelId="{B0A48102-EF7E-4B24-AD06-8FAFB3172631}" type="presParOf" srcId="{6820B1A1-816E-4CBD-9DC0-1C3445769597}" destId="{11253E7C-9E9A-4C42-9514-C5BC64F908DA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253E7C-9E9A-4C42-9514-C5BC64F908DA}">
      <dsp:nvSpPr>
        <dsp:cNvPr id="0" name=""/>
        <dsp:cNvSpPr/>
      </dsp:nvSpPr>
      <dsp:spPr>
        <a:xfrm>
          <a:off x="164306" y="0"/>
          <a:ext cx="7900986" cy="43894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500" kern="1200" dirty="0" smtClean="0"/>
            <a:t>Topic</a:t>
          </a:r>
          <a:endParaRPr lang="en-US" sz="4500" kern="1200" dirty="0"/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Sub-Categories</a:t>
          </a:r>
          <a:endParaRPr lang="en-US" sz="3200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Approx. Time to complete paper</a:t>
          </a:r>
          <a:endParaRPr lang="en-US" sz="3200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Tips</a:t>
          </a:r>
          <a:endParaRPr lang="en-US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4306" y="0"/>
        <a:ext cx="7900986" cy="43894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76763-7307-470D-9039-27D4883875BF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44EDD-08A0-4677-BEE7-3D241C7C1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76763-7307-470D-9039-27D4883875BF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44EDD-08A0-4677-BEE7-3D241C7C1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76763-7307-470D-9039-27D4883875BF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44EDD-08A0-4677-BEE7-3D241C7C1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76763-7307-470D-9039-27D4883875BF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44EDD-08A0-4677-BEE7-3D241C7C1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76763-7307-470D-9039-27D4883875BF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44EDD-08A0-4677-BEE7-3D241C7C1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76763-7307-470D-9039-27D4883875BF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44EDD-08A0-4677-BEE7-3D241C7C1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76763-7307-470D-9039-27D4883875BF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44EDD-08A0-4677-BEE7-3D241C7C1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76763-7307-470D-9039-27D4883875BF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44EDD-08A0-4677-BEE7-3D241C7C1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76763-7307-470D-9039-27D4883875BF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44EDD-08A0-4677-BEE7-3D241C7C1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76763-7307-470D-9039-27D4883875BF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44EDD-08A0-4677-BEE7-3D241C7C1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76763-7307-470D-9039-27D4883875BF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7244EDD-08A0-4677-BEE7-3D241C7C18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976763-7307-470D-9039-27D4883875BF}" type="datetimeFigureOut">
              <a:rPr lang="en-US" smtClean="0"/>
              <a:pPr/>
              <a:t>12/21/2012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244EDD-08A0-4677-BEE7-3D241C7C18F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openlab.citytech.cuny.edu/groups/test-a-1736357020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olinuris.library.cornell.edu/ref/research/topic.html" TargetMode="External"/><Relationship Id="rId2" Type="http://schemas.openxmlformats.org/officeDocument/2006/relationships/hyperlink" Target="http://www.archives.gov/research/topic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owl.english.purdue.edu/owl/resource/658/0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Research Topic Generator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Lib1201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A13\AppData\Local\Microsoft\Windows\Temporary Internet Files\Content.IE5\YC8C5YIH\MP900308891[1]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33400" y="3733800"/>
            <a:ext cx="7315200" cy="2514600"/>
          </a:xfrm>
          <a:prstGeom prst="roundRect">
            <a:avLst>
              <a:gd name="adj" fmla="val 16667"/>
            </a:avLst>
          </a:prstGeom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Purpose Of This Resource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To be used by City Tech students that need a point of reference in developing a research topic that they will want to write about.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Explanantion</a:t>
            </a:r>
            <a:r>
              <a:rPr lang="en-US" dirty="0" smtClean="0"/>
              <a:t> of Resource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Process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86770361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Research Proposal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Online Documentation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OpenLab</a:t>
            </a:r>
            <a:endParaRPr lang="en-US" dirty="0"/>
          </a:p>
        </p:txBody>
      </p:sp>
      <p:pic>
        <p:nvPicPr>
          <p:cNvPr id="9" name="Picture Placeholder 8" descr="openlab-429x48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905000"/>
            <a:ext cx="3962787" cy="38100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http://openlab.citytech.cuny.edu/groups/test-a-1736357020/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“America’s Founding Documents.”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Research Topics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The U.S. National Archives and Records Administration,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n.d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Web. 17 Dec.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2012 &lt;</a:t>
            </a:r>
            <a:r>
              <a:rPr lang="en-US" sz="2000" dirty="0" smtClean="0">
                <a:hlinkClick r:id="rId2"/>
              </a:rPr>
              <a:t>http://www.archives.gov/research/topics</a:t>
            </a:r>
            <a:r>
              <a:rPr lang="en-US" sz="2000" dirty="0" smtClean="0">
                <a:hlinkClick r:id="rId2"/>
              </a:rPr>
              <a:t>/</a:t>
            </a:r>
            <a:r>
              <a:rPr lang="en-US" sz="2000" dirty="0" smtClean="0"/>
              <a:t>&gt;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“Olin &amp; Uris Libraries.”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How to Find and Develop a Viable Research Topic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Cornell University, 29 Mar. 2012. Web. 17 Dec. 2012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&lt;</a:t>
            </a:r>
            <a:r>
              <a:rPr lang="en-US" sz="2000" dirty="0" smtClean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olinuris.library.cornell.edu/ref/research/topic.html</a:t>
            </a:r>
            <a:r>
              <a:rPr lang="en-US" sz="2000" dirty="0" smtClean="0"/>
              <a:t>&gt;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“Welcome to the Purdue OWL.”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Purdue OWL: Research Papers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Purdue University,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n.d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Web. 17 Dec. 2012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&lt;</a:t>
            </a:r>
            <a:r>
              <a:rPr lang="en-US" sz="2000" dirty="0" smtClean="0">
                <a:hlinkClick r:id="rId4"/>
              </a:rPr>
              <a:t>http://owl.english.purdue.edu/owl/resource/658/01</a:t>
            </a:r>
            <a:r>
              <a:rPr lang="en-US" sz="2000" dirty="0" smtClean="0">
                <a:hlinkClick r:id="rId4"/>
              </a:rPr>
              <a:t>/</a:t>
            </a:r>
            <a:r>
              <a:rPr lang="en-US" sz="2000" dirty="0" smtClean="0"/>
              <a:t>&gt;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105</TotalTime>
  <Words>129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Research Topic Generator</vt:lpstr>
      <vt:lpstr>Purpose Of This Resource</vt:lpstr>
      <vt:lpstr>Explanantion of Resource</vt:lpstr>
      <vt:lpstr>Process</vt:lpstr>
      <vt:lpstr>Research Proposal</vt:lpstr>
      <vt:lpstr>Online Documentation</vt:lpstr>
      <vt:lpstr>OpenLab</vt:lpstr>
      <vt:lpstr>Works Cited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Topic Generator</dc:title>
  <dc:creator>PA13</dc:creator>
  <cp:lastModifiedBy>EC15</cp:lastModifiedBy>
  <cp:revision>12</cp:revision>
  <dcterms:created xsi:type="dcterms:W3CDTF">2012-12-21T21:01:13Z</dcterms:created>
  <dcterms:modified xsi:type="dcterms:W3CDTF">2012-12-21T23:33:57Z</dcterms:modified>
</cp:coreProperties>
</file>