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 id="262" r:id="rId8"/>
    <p:sldId id="263" r:id="rId9"/>
    <p:sldId id="264" r:id="rId10"/>
    <p:sldId id="266" r:id="rId11"/>
    <p:sldId id="267"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2"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1"/>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1"/>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2" y="702070"/>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2" y="1794936"/>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1"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3"/>
            <a:ext cx="1213821" cy="365125"/>
          </a:xfrm>
        </p:spPr>
        <p:txBody>
          <a:bodyPr/>
          <a:lstStyle/>
          <a:p>
            <a:fld id="{7234685E-085A-492E-8DA1-4A6F08CE6E39}" type="datetimeFigureOut">
              <a:rPr lang="en-US" smtClean="0"/>
              <a:t>5/2/2013</a:t>
            </a:fld>
            <a:endParaRPr lang="en-US"/>
          </a:p>
        </p:txBody>
      </p:sp>
      <p:sp>
        <p:nvSpPr>
          <p:cNvPr id="5" name="Footer Placeholder 4"/>
          <p:cNvSpPr>
            <a:spLocks noGrp="1"/>
          </p:cNvSpPr>
          <p:nvPr>
            <p:ph type="ftr" sz="quarter" idx="11"/>
          </p:nvPr>
        </p:nvSpPr>
        <p:spPr>
          <a:xfrm>
            <a:off x="1174044" y="5357593"/>
            <a:ext cx="5034845" cy="365125"/>
          </a:xfrm>
        </p:spPr>
        <p:txBody>
          <a:bodyPr/>
          <a:lstStyle/>
          <a:p>
            <a:endParaRPr lang="en-US"/>
          </a:p>
        </p:txBody>
      </p:sp>
      <p:sp>
        <p:nvSpPr>
          <p:cNvPr id="6" name="Slide Number Placeholder 5"/>
          <p:cNvSpPr>
            <a:spLocks noGrp="1"/>
          </p:cNvSpPr>
          <p:nvPr>
            <p:ph type="sldNum" sz="quarter" idx="12"/>
          </p:nvPr>
        </p:nvSpPr>
        <p:spPr>
          <a:xfrm>
            <a:off x="6213931" y="5357593"/>
            <a:ext cx="554023" cy="365125"/>
          </a:xfrm>
        </p:spPr>
        <p:txBody>
          <a:bodyPr/>
          <a:lstStyle>
            <a:lvl1pPr algn="ctr">
              <a:defRPr/>
            </a:lvl1pPr>
          </a:lstStyle>
          <a:p>
            <a:fld id="{89454C8D-B441-46CD-8583-2A58506F249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34685E-085A-492E-8DA1-4A6F08CE6E39}" type="datetimeFigureOut">
              <a:rPr lang="en-US" smtClean="0"/>
              <a:t>5/2/2013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54C8D-B441-46CD-8583-2A58506F249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1"/>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3"/>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34685E-085A-492E-8DA1-4A6F08CE6E39}" type="datetimeFigureOut">
              <a:rPr lang="en-US" smtClean="0"/>
              <a:t>5/2/2013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54C8D-B441-46CD-8583-2A58506F249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34685E-085A-492E-8DA1-4A6F08CE6E39}" type="datetimeFigureOut">
              <a:rPr lang="en-US" smtClean="0"/>
              <a:t>5/2/2013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54C8D-B441-46CD-8583-2A58506F249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8" y="3725335"/>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34685E-085A-492E-8DA1-4A6F08CE6E39}" type="datetimeFigureOut">
              <a:rPr lang="en-US" smtClean="0"/>
              <a:t>5/2/2013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54C8D-B441-46CD-8583-2A58506F249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234685E-085A-492E-8DA1-4A6F08CE6E39}" type="datetimeFigureOut">
              <a:rPr lang="en-US" smtClean="0"/>
              <a:t>5/2/2013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54C8D-B441-46CD-8583-2A58506F249B}"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70"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234685E-085A-492E-8DA1-4A6F08CE6E39}" type="datetimeFigureOut">
              <a:rPr lang="en-US" smtClean="0"/>
              <a:t>5/2/2013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454C8D-B441-46CD-8583-2A58506F249B}"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34685E-085A-492E-8DA1-4A6F08CE6E39}" type="datetimeFigureOut">
              <a:rPr lang="en-US" smtClean="0"/>
              <a:t>5/2/2013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454C8D-B441-46CD-8583-2A58506F249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4685E-085A-492E-8DA1-4A6F08CE6E39}" type="datetimeFigureOut">
              <a:rPr lang="en-US" smtClean="0"/>
              <a:t>5/2/2013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454C8D-B441-46CD-8583-2A58506F249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8"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7"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3"/>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4"/>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9" y="5885673"/>
            <a:ext cx="1213821" cy="365125"/>
          </a:xfrm>
        </p:spPr>
        <p:txBody>
          <a:bodyPr/>
          <a:lstStyle/>
          <a:p>
            <a:fld id="{7234685E-085A-492E-8DA1-4A6F08CE6E39}" type="datetimeFigureOut">
              <a:rPr lang="en-US" smtClean="0"/>
              <a:t>5/2/2013</a:t>
            </a:fld>
            <a:endParaRPr lang="en-US"/>
          </a:p>
        </p:txBody>
      </p:sp>
      <p:sp>
        <p:nvSpPr>
          <p:cNvPr id="6" name="Footer Placeholder 5"/>
          <p:cNvSpPr>
            <a:spLocks noGrp="1"/>
          </p:cNvSpPr>
          <p:nvPr>
            <p:ph type="ftr" sz="quarter" idx="11"/>
          </p:nvPr>
        </p:nvSpPr>
        <p:spPr>
          <a:xfrm rot="-60000">
            <a:off x="914555" y="5829262"/>
            <a:ext cx="3522607" cy="365125"/>
          </a:xfrm>
        </p:spPr>
        <p:txBody>
          <a:bodyPr/>
          <a:lstStyle/>
          <a:p>
            <a:endParaRPr lang="en-US"/>
          </a:p>
        </p:txBody>
      </p:sp>
      <p:sp>
        <p:nvSpPr>
          <p:cNvPr id="7" name="Slide Number Placeholder 6"/>
          <p:cNvSpPr>
            <a:spLocks noGrp="1"/>
          </p:cNvSpPr>
          <p:nvPr>
            <p:ph type="sldNum" sz="quarter" idx="12"/>
          </p:nvPr>
        </p:nvSpPr>
        <p:spPr>
          <a:xfrm rot="60000">
            <a:off x="7557314" y="5896962"/>
            <a:ext cx="554023" cy="365125"/>
          </a:xfrm>
        </p:spPr>
        <p:txBody>
          <a:bodyPr/>
          <a:lstStyle/>
          <a:p>
            <a:fld id="{89454C8D-B441-46CD-8583-2A58506F249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8"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9"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7"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7"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8"/>
            <a:ext cx="1213821" cy="365125"/>
          </a:xfrm>
        </p:spPr>
        <p:txBody>
          <a:bodyPr/>
          <a:lstStyle/>
          <a:p>
            <a:fld id="{7234685E-085A-492E-8DA1-4A6F08CE6E39}" type="datetimeFigureOut">
              <a:rPr lang="en-US" smtClean="0"/>
              <a:t>5/2/2013</a:t>
            </a:fld>
            <a:endParaRPr lang="en-US"/>
          </a:p>
        </p:txBody>
      </p:sp>
      <p:sp>
        <p:nvSpPr>
          <p:cNvPr id="6" name="Footer Placeholder 5"/>
          <p:cNvSpPr>
            <a:spLocks noGrp="1"/>
          </p:cNvSpPr>
          <p:nvPr>
            <p:ph type="ftr" sz="quarter" idx="11"/>
          </p:nvPr>
        </p:nvSpPr>
        <p:spPr>
          <a:xfrm rot="-60000">
            <a:off x="914569" y="5831038"/>
            <a:ext cx="3319043" cy="365125"/>
          </a:xfrm>
        </p:spPr>
        <p:txBody>
          <a:bodyPr/>
          <a:lstStyle/>
          <a:p>
            <a:endParaRPr lang="en-US"/>
          </a:p>
        </p:txBody>
      </p:sp>
      <p:sp>
        <p:nvSpPr>
          <p:cNvPr id="7" name="Slide Number Placeholder 6"/>
          <p:cNvSpPr>
            <a:spLocks noGrp="1"/>
          </p:cNvSpPr>
          <p:nvPr>
            <p:ph type="sldNum" sz="quarter" idx="12"/>
          </p:nvPr>
        </p:nvSpPr>
        <p:spPr>
          <a:xfrm rot="60000">
            <a:off x="7562090" y="5900027"/>
            <a:ext cx="554023" cy="365125"/>
          </a:xfrm>
        </p:spPr>
        <p:txBody>
          <a:bodyPr/>
          <a:lstStyle/>
          <a:p>
            <a:fld id="{89454C8D-B441-46CD-8583-2A58506F249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1"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2"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3"/>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8"/>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3"/>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7234685E-085A-492E-8DA1-4A6F08CE6E39}" type="datetimeFigureOut">
              <a:rPr lang="en-US" smtClean="0"/>
              <a:t>5/2/2013</a:t>
            </a:fld>
            <a:endParaRPr lang="en-US"/>
          </a:p>
        </p:txBody>
      </p:sp>
      <p:sp>
        <p:nvSpPr>
          <p:cNvPr id="5" name="Footer Placeholder 4"/>
          <p:cNvSpPr>
            <a:spLocks noGrp="1"/>
          </p:cNvSpPr>
          <p:nvPr>
            <p:ph type="ftr" sz="quarter" idx="3"/>
          </p:nvPr>
        </p:nvSpPr>
        <p:spPr>
          <a:xfrm>
            <a:off x="914402" y="5809153"/>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3" y="5809153"/>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89454C8D-B441-46CD-8583-2A58506F249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nature.com/ebd/index.html" TargetMode="External"/><Relationship Id="rId3" Type="http://schemas.openxmlformats.org/officeDocument/2006/relationships/hyperlink" Target="http://www.ada.org/" TargetMode="External"/><Relationship Id="rId7" Type="http://schemas.openxmlformats.org/officeDocument/2006/relationships/hyperlink" Target="http://www.pubmed.gov/" TargetMode="External"/><Relationship Id="rId2" Type="http://schemas.openxmlformats.org/officeDocument/2006/relationships/hyperlink" Target="http://www.adha.org/" TargetMode="External"/><Relationship Id="rId1" Type="http://schemas.openxmlformats.org/officeDocument/2006/relationships/slideLayout" Target="../slideLayouts/slideLayout2.xml"/><Relationship Id="rId6" Type="http://schemas.openxmlformats.org/officeDocument/2006/relationships/hyperlink" Target="http://www.fda.gov/" TargetMode="External"/><Relationship Id="rId5" Type="http://schemas.openxmlformats.org/officeDocument/2006/relationships/hyperlink" Target="http://www.cdc.gov/" TargetMode="External"/><Relationship Id="rId4" Type="http://schemas.openxmlformats.org/officeDocument/2006/relationships/hyperlink" Target="http://www.aapd.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smtClean="0"/>
              <a:t>DEN 2315 Oral Pharmacology: Course Overview and Assignments</a:t>
            </a:r>
            <a:endParaRPr lang="en-US" sz="3200" dirty="0"/>
          </a:p>
        </p:txBody>
      </p:sp>
      <p:sp>
        <p:nvSpPr>
          <p:cNvPr id="3" name="Subtitle 2"/>
          <p:cNvSpPr>
            <a:spLocks noGrp="1"/>
          </p:cNvSpPr>
          <p:nvPr>
            <p:ph type="subTitle" idx="1"/>
          </p:nvPr>
        </p:nvSpPr>
        <p:spPr/>
        <p:txBody>
          <a:bodyPr>
            <a:normAutofit fontScale="92500" lnSpcReduction="10000"/>
          </a:bodyPr>
          <a:lstStyle/>
          <a:p>
            <a:endParaRPr lang="en-US" dirty="0" smtClean="0"/>
          </a:p>
          <a:p>
            <a:r>
              <a:rPr lang="en-US" dirty="0" smtClean="0"/>
              <a:t>Anna Matthews, RDH, MS</a:t>
            </a:r>
          </a:p>
          <a:p>
            <a:r>
              <a:rPr lang="en-US" dirty="0" smtClean="0"/>
              <a:t>Dental Hygiene Department</a:t>
            </a:r>
          </a:p>
          <a:p>
            <a:r>
              <a:rPr lang="en-US" dirty="0" smtClean="0"/>
              <a:t>NYCCT/CUNY</a:t>
            </a:r>
            <a:endParaRPr lang="en-US" dirty="0"/>
          </a:p>
        </p:txBody>
      </p:sp>
    </p:spTree>
    <p:extLst>
      <p:ext uri="{BB962C8B-B14F-4D97-AF65-F5344CB8AC3E}">
        <p14:creationId xmlns:p14="http://schemas.microsoft.com/office/powerpoint/2010/main" val="782253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Assignment 4: Description of the Task</a:t>
            </a:r>
            <a:endParaRPr lang="en-US" dirty="0"/>
          </a:p>
        </p:txBody>
      </p:sp>
      <p:sp>
        <p:nvSpPr>
          <p:cNvPr id="3" name="Content Placeholder 2"/>
          <p:cNvSpPr>
            <a:spLocks noGrp="1"/>
          </p:cNvSpPr>
          <p:nvPr>
            <p:ph idx="1"/>
          </p:nvPr>
        </p:nvSpPr>
        <p:spPr>
          <a:xfrm>
            <a:off x="914400" y="1981200"/>
            <a:ext cx="7391400" cy="4191000"/>
          </a:xfrm>
        </p:spPr>
        <p:txBody>
          <a:bodyPr>
            <a:normAutofit fontScale="40000" lnSpcReduction="20000"/>
          </a:bodyPr>
          <a:lstStyle/>
          <a:p>
            <a:pPr lvl="0"/>
            <a:r>
              <a:rPr lang="en-US" dirty="0"/>
              <a:t>Identify one misconception you have heard from your patients or colleagues in a dental setting you’ve worked in (or in our own DH clinic). This has to be related to medications or medical/dental procedures and/or their side effects. Some examples are:</a:t>
            </a:r>
          </a:p>
          <a:p>
            <a:pPr marL="0" indent="0">
              <a:buNone/>
            </a:pPr>
            <a:r>
              <a:rPr lang="en-US" dirty="0"/>
              <a:t> </a:t>
            </a:r>
          </a:p>
          <a:p>
            <a:pPr lvl="2"/>
            <a:r>
              <a:rPr lang="en-US" dirty="0"/>
              <a:t>MMR Vaccines cause autism</a:t>
            </a:r>
          </a:p>
          <a:p>
            <a:pPr lvl="2"/>
            <a:r>
              <a:rPr lang="en-US" dirty="0"/>
              <a:t>Antibiotics cause discoloration of the teeth</a:t>
            </a:r>
          </a:p>
          <a:p>
            <a:pPr lvl="2"/>
            <a:r>
              <a:rPr lang="en-US" dirty="0"/>
              <a:t>Fluoride in drinking water/toothpaste/in-office gels is dangerous to humans</a:t>
            </a:r>
          </a:p>
          <a:p>
            <a:pPr marL="0" indent="0">
              <a:buNone/>
            </a:pPr>
            <a:r>
              <a:rPr lang="en-US" dirty="0"/>
              <a:t> </a:t>
            </a:r>
          </a:p>
          <a:p>
            <a:pPr lvl="0"/>
            <a:r>
              <a:rPr lang="en-US" dirty="0"/>
              <a:t>Research the topic and find 2-3 articles/publications from the reliable sources debunking the misconception. Sources can include but are not limited to:</a:t>
            </a:r>
          </a:p>
          <a:p>
            <a:pPr lvl="2"/>
            <a:r>
              <a:rPr lang="en-US" dirty="0"/>
              <a:t>Professional dental and dental hygiene websites</a:t>
            </a:r>
          </a:p>
          <a:p>
            <a:pPr lvl="4"/>
            <a:r>
              <a:rPr lang="en-US" u="sng" dirty="0">
                <a:hlinkClick r:id="rId2"/>
              </a:rPr>
              <a:t>www.adha.org</a:t>
            </a:r>
            <a:endParaRPr lang="en-US" dirty="0"/>
          </a:p>
          <a:p>
            <a:pPr lvl="4"/>
            <a:r>
              <a:rPr lang="en-US" u="sng" dirty="0">
                <a:hlinkClick r:id="rId3"/>
              </a:rPr>
              <a:t>www.ada.org</a:t>
            </a:r>
            <a:endParaRPr lang="en-US" dirty="0"/>
          </a:p>
          <a:p>
            <a:pPr lvl="4"/>
            <a:r>
              <a:rPr lang="en-US" u="sng" dirty="0">
                <a:hlinkClick r:id="rId4"/>
              </a:rPr>
              <a:t>www.aapd.org</a:t>
            </a:r>
            <a:endParaRPr lang="en-US" dirty="0"/>
          </a:p>
          <a:p>
            <a:pPr lvl="2"/>
            <a:r>
              <a:rPr lang="en-US" dirty="0"/>
              <a:t>Governmental websites</a:t>
            </a:r>
          </a:p>
          <a:p>
            <a:pPr lvl="4"/>
            <a:r>
              <a:rPr lang="en-US" u="sng" dirty="0">
                <a:hlinkClick r:id="rId5"/>
              </a:rPr>
              <a:t>www.cdc.gov</a:t>
            </a:r>
            <a:endParaRPr lang="en-US" dirty="0"/>
          </a:p>
          <a:p>
            <a:pPr lvl="4"/>
            <a:r>
              <a:rPr lang="en-US" u="sng" dirty="0">
                <a:hlinkClick r:id="rId6"/>
              </a:rPr>
              <a:t>www.fda.gov</a:t>
            </a:r>
            <a:endParaRPr lang="en-US" dirty="0"/>
          </a:p>
          <a:p>
            <a:pPr lvl="2"/>
            <a:r>
              <a:rPr lang="en-US" dirty="0"/>
              <a:t>Peer-reviewed professional dental and dental hygiene publications</a:t>
            </a:r>
          </a:p>
          <a:p>
            <a:pPr lvl="2"/>
            <a:r>
              <a:rPr lang="en-US" dirty="0"/>
              <a:t>Articles found though </a:t>
            </a:r>
            <a:r>
              <a:rPr lang="en-US" u="sng" dirty="0">
                <a:hlinkClick r:id="rId7"/>
              </a:rPr>
              <a:t>www.pubmed.gov</a:t>
            </a:r>
            <a:endParaRPr lang="en-US" dirty="0"/>
          </a:p>
          <a:p>
            <a:pPr lvl="2"/>
            <a:r>
              <a:rPr lang="en-US" dirty="0"/>
              <a:t>Evidence-based dentistry </a:t>
            </a:r>
            <a:r>
              <a:rPr lang="en-US" u="sng" dirty="0">
                <a:hlinkClick r:id="rId8"/>
              </a:rPr>
              <a:t>http://www.nature.com/ebd/index.html</a:t>
            </a:r>
            <a:endParaRPr lang="en-US" dirty="0"/>
          </a:p>
          <a:p>
            <a:endParaRPr lang="en-US" dirty="0"/>
          </a:p>
          <a:p>
            <a:pPr lvl="0"/>
            <a:r>
              <a:rPr lang="en-US" dirty="0"/>
              <a:t>Using the evidence you find, write a 500-600 words essay introducing the misconception, providing the evidence to the contrary, and concluding with the correct research-based information/advice. Your essay should be presented in a professional but easy to understand, clear manner. Imagine that you are talking to your patient who is not familiar with our dental jargon.</a:t>
            </a:r>
          </a:p>
          <a:p>
            <a:pPr lvl="0"/>
            <a:r>
              <a:rPr lang="en-US" dirty="0"/>
              <a:t>Post your essay on our OpenLab webpage under appropriate category.</a:t>
            </a:r>
          </a:p>
          <a:p>
            <a:pPr marL="0" indent="0">
              <a:buNone/>
            </a:pPr>
            <a:r>
              <a:rPr lang="en-US" dirty="0"/>
              <a:t> </a:t>
            </a:r>
          </a:p>
          <a:p>
            <a:pPr lvl="0"/>
            <a:r>
              <a:rPr lang="en-US" dirty="0"/>
              <a:t>Read the essays of your classmates and comment on at least two of them, providing your feedback/opinion about the problem/misconception they’ve identified and their approach to providing correct information to their audience. If two people have already commented on the essay, please comment on another one. Provide valuable response, the type of feedback you would have liked to receive for your own essay.</a:t>
            </a:r>
          </a:p>
          <a:p>
            <a:pPr marL="0" indent="0">
              <a:buNone/>
            </a:pPr>
            <a:endParaRPr lang="en-US" dirty="0"/>
          </a:p>
        </p:txBody>
      </p:sp>
    </p:spTree>
    <p:extLst>
      <p:ext uri="{BB962C8B-B14F-4D97-AF65-F5344CB8AC3E}">
        <p14:creationId xmlns:p14="http://schemas.microsoft.com/office/powerpoint/2010/main" val="3691303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782617"/>
          </a:xfrm>
        </p:spPr>
        <p:txBody>
          <a:bodyPr>
            <a:normAutofit/>
          </a:bodyPr>
          <a:lstStyle/>
          <a:p>
            <a:r>
              <a:rPr lang="en-US" dirty="0" smtClean="0"/>
              <a:t>Assignment 4: Assessment</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796962876"/>
              </p:ext>
            </p:extLst>
          </p:nvPr>
        </p:nvGraphicFramePr>
        <p:xfrm>
          <a:off x="2667000" y="1600201"/>
          <a:ext cx="3962400" cy="4648200"/>
        </p:xfrm>
        <a:graphic>
          <a:graphicData uri="http://schemas.openxmlformats.org/drawingml/2006/table">
            <a:tbl>
              <a:tblPr firstRow="1" firstCol="1" bandRow="1"/>
              <a:tblGrid>
                <a:gridCol w="990600"/>
                <a:gridCol w="990600"/>
                <a:gridCol w="990600"/>
                <a:gridCol w="990600"/>
              </a:tblGrid>
              <a:tr h="312953">
                <a:tc>
                  <a:txBody>
                    <a:bodyPr/>
                    <a:lstStyle/>
                    <a:p>
                      <a:pPr marL="0" marR="0">
                        <a:lnSpc>
                          <a:spcPct val="115000"/>
                        </a:lnSpc>
                        <a:spcBef>
                          <a:spcPts val="0"/>
                        </a:spcBef>
                        <a:spcAft>
                          <a:spcPts val="0"/>
                        </a:spcAft>
                      </a:pPr>
                      <a:r>
                        <a:rPr lang="en-US" sz="500" dirty="0">
                          <a:effectLst/>
                          <a:latin typeface="Times New Roman"/>
                          <a:ea typeface="Calibri"/>
                          <a:cs typeface="Times New Roman"/>
                        </a:rPr>
                        <a:t> </a:t>
                      </a:r>
                      <a:endParaRPr lang="en-US" sz="500" dirty="0">
                        <a:effectLst/>
                        <a:latin typeface="Calibri"/>
                        <a:ea typeface="Calibri"/>
                        <a:cs typeface="Times New Roman"/>
                      </a:endParaRPr>
                    </a:p>
                  </a:txBody>
                  <a:tcPr marL="32793" marR="32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500" i="1">
                          <a:effectLst/>
                          <a:latin typeface="Times New Roman"/>
                          <a:ea typeface="Calibri"/>
                          <a:cs typeface="Times New Roman"/>
                        </a:rPr>
                        <a:t>Excellent  (1 point each, 5 total)</a:t>
                      </a:r>
                      <a:endParaRPr lang="en-US" sz="500">
                        <a:effectLst/>
                        <a:latin typeface="Calibri"/>
                        <a:ea typeface="Calibri"/>
                        <a:cs typeface="Times New Roman"/>
                      </a:endParaRPr>
                    </a:p>
                    <a:p>
                      <a:pPr marL="0" marR="0">
                        <a:lnSpc>
                          <a:spcPct val="115000"/>
                        </a:lnSpc>
                        <a:spcBef>
                          <a:spcPts val="0"/>
                        </a:spcBef>
                        <a:spcAft>
                          <a:spcPts val="0"/>
                        </a:spcAft>
                      </a:pPr>
                      <a:r>
                        <a:rPr lang="en-US" sz="500">
                          <a:effectLst/>
                          <a:latin typeface="Times New Roman"/>
                          <a:ea typeface="Calibri"/>
                          <a:cs typeface="Times New Roman"/>
                        </a:rPr>
                        <a:t> </a:t>
                      </a:r>
                      <a:endParaRPr lang="en-US" sz="500">
                        <a:effectLst/>
                        <a:latin typeface="Calibri"/>
                        <a:ea typeface="Calibri"/>
                        <a:cs typeface="Times New Roman"/>
                      </a:endParaRPr>
                    </a:p>
                  </a:txBody>
                  <a:tcPr marL="32793" marR="32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500" i="1">
                          <a:effectLst/>
                          <a:latin typeface="Times New Roman"/>
                          <a:ea typeface="Calibri"/>
                          <a:cs typeface="Times New Roman"/>
                        </a:rPr>
                        <a:t>Satisfactory (0.5 points each, 2.5 total)</a:t>
                      </a:r>
                      <a:endParaRPr lang="en-US" sz="500">
                        <a:effectLst/>
                        <a:latin typeface="Calibri"/>
                        <a:ea typeface="Calibri"/>
                        <a:cs typeface="Times New Roman"/>
                      </a:endParaRPr>
                    </a:p>
                  </a:txBody>
                  <a:tcPr marL="32793" marR="32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500" i="1">
                          <a:effectLst/>
                          <a:latin typeface="Times New Roman"/>
                          <a:ea typeface="Calibri"/>
                          <a:cs typeface="Times New Roman"/>
                        </a:rPr>
                        <a:t>Poor (0 points)</a:t>
                      </a:r>
                      <a:endParaRPr lang="en-US" sz="500">
                        <a:effectLst/>
                        <a:latin typeface="Calibri"/>
                        <a:ea typeface="Calibri"/>
                        <a:cs typeface="Times New Roman"/>
                      </a:endParaRPr>
                    </a:p>
                  </a:txBody>
                  <a:tcPr marL="32793" marR="32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9181">
                <a:tc>
                  <a:txBody>
                    <a:bodyPr/>
                    <a:lstStyle/>
                    <a:p>
                      <a:pPr marL="0" marR="0">
                        <a:lnSpc>
                          <a:spcPct val="115000"/>
                        </a:lnSpc>
                        <a:spcBef>
                          <a:spcPts val="0"/>
                        </a:spcBef>
                        <a:spcAft>
                          <a:spcPts val="0"/>
                        </a:spcAft>
                      </a:pPr>
                      <a:r>
                        <a:rPr lang="en-US" sz="500" b="1">
                          <a:effectLst/>
                          <a:latin typeface="Times New Roman"/>
                          <a:ea typeface="Calibri"/>
                          <a:cs typeface="Times New Roman"/>
                        </a:rPr>
                        <a:t>Introduction of the misconception</a:t>
                      </a:r>
                      <a:endParaRPr lang="en-US" sz="500">
                        <a:effectLst/>
                        <a:latin typeface="Calibri"/>
                        <a:ea typeface="Calibri"/>
                        <a:cs typeface="Times New Roman"/>
                      </a:endParaRPr>
                    </a:p>
                    <a:p>
                      <a:pPr marL="0" marR="0">
                        <a:lnSpc>
                          <a:spcPct val="115000"/>
                        </a:lnSpc>
                        <a:spcBef>
                          <a:spcPts val="0"/>
                        </a:spcBef>
                        <a:spcAft>
                          <a:spcPts val="0"/>
                        </a:spcAft>
                      </a:pPr>
                      <a:r>
                        <a:rPr lang="en-US" sz="500">
                          <a:effectLst/>
                          <a:latin typeface="Times New Roman"/>
                          <a:ea typeface="Calibri"/>
                          <a:cs typeface="Times New Roman"/>
                        </a:rPr>
                        <a:t> </a:t>
                      </a:r>
                      <a:endParaRPr lang="en-US" sz="500">
                        <a:effectLst/>
                        <a:latin typeface="Calibri"/>
                        <a:ea typeface="Calibri"/>
                        <a:cs typeface="Times New Roman"/>
                      </a:endParaRPr>
                    </a:p>
                  </a:txBody>
                  <a:tcPr marL="32793" marR="32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500">
                          <a:effectLst/>
                          <a:latin typeface="Times New Roman"/>
                          <a:ea typeface="Calibri"/>
                          <a:cs typeface="Times New Roman"/>
                        </a:rPr>
                        <a:t>You identified an interesting and important misconception and demonstrated its significance and described it in a clear and concise manner.</a:t>
                      </a:r>
                      <a:endParaRPr lang="en-US" sz="500">
                        <a:effectLst/>
                        <a:latin typeface="Calibri"/>
                        <a:ea typeface="Calibri"/>
                        <a:cs typeface="Times New Roman"/>
                      </a:endParaRPr>
                    </a:p>
                  </a:txBody>
                  <a:tcPr marL="32793" marR="32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500">
                          <a:effectLst/>
                          <a:latin typeface="Times New Roman"/>
                          <a:ea typeface="Calibri"/>
                          <a:cs typeface="Times New Roman"/>
                        </a:rPr>
                        <a:t>The description of the identified misconception and/or its significance is not very clear, or too long, or inadequately short.</a:t>
                      </a:r>
                      <a:endParaRPr lang="en-US" sz="500">
                        <a:effectLst/>
                        <a:latin typeface="Calibri"/>
                        <a:ea typeface="Calibri"/>
                        <a:cs typeface="Times New Roman"/>
                      </a:endParaRPr>
                    </a:p>
                  </a:txBody>
                  <a:tcPr marL="32793" marR="32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500">
                          <a:effectLst/>
                          <a:latin typeface="Times New Roman"/>
                          <a:ea typeface="Calibri"/>
                          <a:cs typeface="Times New Roman"/>
                        </a:rPr>
                        <a:t>Your description is entirely unclear or you failed to demonstrate why this misconception is essential.</a:t>
                      </a:r>
                      <a:endParaRPr lang="en-US" sz="500">
                        <a:effectLst/>
                        <a:latin typeface="Calibri"/>
                        <a:ea typeface="Calibri"/>
                        <a:cs typeface="Times New Roman"/>
                      </a:endParaRPr>
                    </a:p>
                  </a:txBody>
                  <a:tcPr marL="32793" marR="32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8852">
                <a:tc>
                  <a:txBody>
                    <a:bodyPr/>
                    <a:lstStyle/>
                    <a:p>
                      <a:pPr marL="0" marR="0">
                        <a:lnSpc>
                          <a:spcPct val="115000"/>
                        </a:lnSpc>
                        <a:spcBef>
                          <a:spcPts val="0"/>
                        </a:spcBef>
                        <a:spcAft>
                          <a:spcPts val="0"/>
                        </a:spcAft>
                      </a:pPr>
                      <a:r>
                        <a:rPr lang="en-US" sz="500" b="1">
                          <a:effectLst/>
                          <a:latin typeface="Times New Roman"/>
                          <a:ea typeface="Calibri"/>
                          <a:cs typeface="Times New Roman"/>
                        </a:rPr>
                        <a:t>Evidence to the contrary</a:t>
                      </a:r>
                      <a:endParaRPr lang="en-US" sz="500">
                        <a:effectLst/>
                        <a:latin typeface="Calibri"/>
                        <a:ea typeface="Calibri"/>
                        <a:cs typeface="Times New Roman"/>
                      </a:endParaRPr>
                    </a:p>
                    <a:p>
                      <a:pPr marL="0" marR="0">
                        <a:lnSpc>
                          <a:spcPct val="115000"/>
                        </a:lnSpc>
                        <a:spcBef>
                          <a:spcPts val="0"/>
                        </a:spcBef>
                        <a:spcAft>
                          <a:spcPts val="0"/>
                        </a:spcAft>
                      </a:pPr>
                      <a:r>
                        <a:rPr lang="en-US" sz="500">
                          <a:effectLst/>
                          <a:latin typeface="Times New Roman"/>
                          <a:ea typeface="Calibri"/>
                          <a:cs typeface="Times New Roman"/>
                        </a:rPr>
                        <a:t> </a:t>
                      </a:r>
                      <a:endParaRPr lang="en-US" sz="500">
                        <a:effectLst/>
                        <a:latin typeface="Calibri"/>
                        <a:ea typeface="Calibri"/>
                        <a:cs typeface="Times New Roman"/>
                      </a:endParaRPr>
                    </a:p>
                  </a:txBody>
                  <a:tcPr marL="32793" marR="32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500">
                          <a:effectLst/>
                          <a:latin typeface="Times New Roman"/>
                          <a:ea typeface="Calibri"/>
                          <a:cs typeface="Times New Roman"/>
                        </a:rPr>
                        <a:t>Evidence provided to debunk the identified misconception is appropriate and clearly described; at least two governmental, professional, or peer-reviewed scientific sources used and correctly cited. </a:t>
                      </a:r>
                      <a:endParaRPr lang="en-US" sz="500">
                        <a:effectLst/>
                        <a:latin typeface="Calibri"/>
                        <a:ea typeface="Calibri"/>
                        <a:cs typeface="Times New Roman"/>
                      </a:endParaRPr>
                    </a:p>
                  </a:txBody>
                  <a:tcPr marL="32793" marR="32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500" dirty="0">
                          <a:effectLst/>
                          <a:latin typeface="Times New Roman"/>
                          <a:ea typeface="Calibri"/>
                          <a:cs typeface="Times New Roman"/>
                        </a:rPr>
                        <a:t>Evidence provided to debunk the identified misconception is appropriate but not clearly described; or less than two governmental, professional, or peer-reviewed scientific sources used, or they are incorrectly cited.</a:t>
                      </a:r>
                      <a:endParaRPr lang="en-US" sz="500" dirty="0">
                        <a:effectLst/>
                        <a:latin typeface="Calibri"/>
                        <a:ea typeface="Calibri"/>
                        <a:cs typeface="Times New Roman"/>
                      </a:endParaRPr>
                    </a:p>
                  </a:txBody>
                  <a:tcPr marL="32793" marR="32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500">
                          <a:effectLst/>
                          <a:latin typeface="Times New Roman"/>
                          <a:ea typeface="Calibri"/>
                          <a:cs typeface="Times New Roman"/>
                        </a:rPr>
                        <a:t>Evidence doesn’t debunk the misconception, or no sources provided to support the evidence.</a:t>
                      </a:r>
                      <a:endParaRPr lang="en-US" sz="500">
                        <a:effectLst/>
                        <a:latin typeface="Calibri"/>
                        <a:ea typeface="Calibri"/>
                        <a:cs typeface="Times New Roman"/>
                      </a:endParaRPr>
                    </a:p>
                  </a:txBody>
                  <a:tcPr marL="32793" marR="32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8852">
                <a:tc>
                  <a:txBody>
                    <a:bodyPr/>
                    <a:lstStyle/>
                    <a:p>
                      <a:pPr marL="0" marR="0">
                        <a:lnSpc>
                          <a:spcPct val="115000"/>
                        </a:lnSpc>
                        <a:spcBef>
                          <a:spcPts val="0"/>
                        </a:spcBef>
                        <a:spcAft>
                          <a:spcPts val="0"/>
                        </a:spcAft>
                      </a:pPr>
                      <a:r>
                        <a:rPr lang="en-US" sz="500" b="1">
                          <a:effectLst/>
                          <a:latin typeface="Times New Roman"/>
                          <a:ea typeface="Calibri"/>
                          <a:cs typeface="Times New Roman"/>
                        </a:rPr>
                        <a:t>Structure</a:t>
                      </a:r>
                      <a:endParaRPr lang="en-US" sz="500">
                        <a:effectLst/>
                        <a:latin typeface="Calibri"/>
                        <a:ea typeface="Calibri"/>
                        <a:cs typeface="Times New Roman"/>
                      </a:endParaRPr>
                    </a:p>
                    <a:p>
                      <a:pPr marL="0" marR="0">
                        <a:lnSpc>
                          <a:spcPct val="115000"/>
                        </a:lnSpc>
                        <a:spcBef>
                          <a:spcPts val="0"/>
                        </a:spcBef>
                        <a:spcAft>
                          <a:spcPts val="0"/>
                        </a:spcAft>
                      </a:pPr>
                      <a:r>
                        <a:rPr lang="en-US" sz="500">
                          <a:effectLst/>
                          <a:latin typeface="Times New Roman"/>
                          <a:ea typeface="Calibri"/>
                          <a:cs typeface="Times New Roman"/>
                        </a:rPr>
                        <a:t> </a:t>
                      </a:r>
                      <a:endParaRPr lang="en-US" sz="500">
                        <a:effectLst/>
                        <a:latin typeface="Calibri"/>
                        <a:ea typeface="Calibri"/>
                        <a:cs typeface="Times New Roman"/>
                      </a:endParaRPr>
                    </a:p>
                  </a:txBody>
                  <a:tcPr marL="32793" marR="32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500">
                          <a:effectLst/>
                          <a:latin typeface="Times New Roman"/>
                          <a:ea typeface="Calibri"/>
                          <a:cs typeface="Times New Roman"/>
                        </a:rPr>
                        <a:t>Your ideas are presented in a logical and coherent manner; the paper follows the format (introduction, body, conclusion) with full sentences, paragraph structure and transitions between paragraphs.</a:t>
                      </a:r>
                      <a:endParaRPr lang="en-US" sz="500">
                        <a:effectLst/>
                        <a:latin typeface="Calibri"/>
                        <a:ea typeface="Calibri"/>
                        <a:cs typeface="Times New Roman"/>
                      </a:endParaRPr>
                    </a:p>
                    <a:p>
                      <a:pPr marL="0" marR="0">
                        <a:lnSpc>
                          <a:spcPct val="115000"/>
                        </a:lnSpc>
                        <a:spcBef>
                          <a:spcPts val="0"/>
                        </a:spcBef>
                        <a:spcAft>
                          <a:spcPts val="0"/>
                        </a:spcAft>
                      </a:pPr>
                      <a:r>
                        <a:rPr lang="en-US" sz="500">
                          <a:effectLst/>
                          <a:latin typeface="Times New Roman"/>
                          <a:ea typeface="Calibri"/>
                          <a:cs typeface="Times New Roman"/>
                        </a:rPr>
                        <a:t> </a:t>
                      </a:r>
                      <a:endParaRPr lang="en-US" sz="500">
                        <a:effectLst/>
                        <a:latin typeface="Calibri"/>
                        <a:ea typeface="Calibri"/>
                        <a:cs typeface="Times New Roman"/>
                      </a:endParaRPr>
                    </a:p>
                  </a:txBody>
                  <a:tcPr marL="32793" marR="32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500" dirty="0">
                          <a:effectLst/>
                          <a:latin typeface="Times New Roman"/>
                          <a:ea typeface="Calibri"/>
                          <a:cs typeface="Times New Roman"/>
                        </a:rPr>
                        <a:t>Your ideas are mostly presented in a logical and coherent manner; the paper follows the format (introduction, body, conclusion) but the transitions don’t allow effortless reading of the paper.</a:t>
                      </a:r>
                      <a:endParaRPr lang="en-US" sz="500" dirty="0">
                        <a:effectLst/>
                        <a:latin typeface="Calibri"/>
                        <a:ea typeface="Calibri"/>
                        <a:cs typeface="Times New Roman"/>
                      </a:endParaRPr>
                    </a:p>
                  </a:txBody>
                  <a:tcPr marL="32793" marR="32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500">
                          <a:effectLst/>
                          <a:latin typeface="Times New Roman"/>
                          <a:ea typeface="Calibri"/>
                          <a:cs typeface="Times New Roman"/>
                        </a:rPr>
                        <a:t>The paper lack structure and ideas are presented unsystematically. </a:t>
                      </a:r>
                      <a:endParaRPr lang="en-US" sz="500">
                        <a:effectLst/>
                        <a:latin typeface="Calibri"/>
                        <a:ea typeface="Calibri"/>
                        <a:cs typeface="Times New Roman"/>
                      </a:endParaRPr>
                    </a:p>
                  </a:txBody>
                  <a:tcPr marL="32793" marR="32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8852">
                <a:tc>
                  <a:txBody>
                    <a:bodyPr/>
                    <a:lstStyle/>
                    <a:p>
                      <a:pPr marL="0" marR="0">
                        <a:lnSpc>
                          <a:spcPct val="115000"/>
                        </a:lnSpc>
                        <a:spcBef>
                          <a:spcPts val="0"/>
                        </a:spcBef>
                        <a:spcAft>
                          <a:spcPts val="0"/>
                        </a:spcAft>
                      </a:pPr>
                      <a:r>
                        <a:rPr lang="en-US" sz="500" b="1">
                          <a:effectLst/>
                          <a:latin typeface="Times New Roman"/>
                          <a:ea typeface="Calibri"/>
                          <a:cs typeface="Times New Roman"/>
                        </a:rPr>
                        <a:t>Clarity of the language</a:t>
                      </a:r>
                      <a:endParaRPr lang="en-US" sz="500">
                        <a:effectLst/>
                        <a:latin typeface="Calibri"/>
                        <a:ea typeface="Calibri"/>
                        <a:cs typeface="Times New Roman"/>
                      </a:endParaRPr>
                    </a:p>
                    <a:p>
                      <a:pPr marL="0" marR="0">
                        <a:lnSpc>
                          <a:spcPct val="115000"/>
                        </a:lnSpc>
                        <a:spcBef>
                          <a:spcPts val="0"/>
                        </a:spcBef>
                        <a:spcAft>
                          <a:spcPts val="0"/>
                        </a:spcAft>
                      </a:pPr>
                      <a:r>
                        <a:rPr lang="en-US" sz="500">
                          <a:effectLst/>
                          <a:latin typeface="Times New Roman"/>
                          <a:ea typeface="Calibri"/>
                          <a:cs typeface="Times New Roman"/>
                        </a:rPr>
                        <a:t> </a:t>
                      </a:r>
                      <a:endParaRPr lang="en-US" sz="500">
                        <a:effectLst/>
                        <a:latin typeface="Calibri"/>
                        <a:ea typeface="Calibri"/>
                        <a:cs typeface="Times New Roman"/>
                      </a:endParaRPr>
                    </a:p>
                  </a:txBody>
                  <a:tcPr marL="32793" marR="32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500" dirty="0">
                          <a:effectLst/>
                          <a:latin typeface="Times New Roman"/>
                          <a:ea typeface="Calibri"/>
                          <a:cs typeface="Times New Roman"/>
                        </a:rPr>
                        <a:t>Your sentences are complete and concise; you display a rich vocabulary; if medical/dental terminology is used, you provided ‘translation’ as if talking to your patient</a:t>
                      </a:r>
                      <a:endParaRPr lang="en-US" sz="500" dirty="0">
                        <a:effectLst/>
                        <a:latin typeface="Calibri"/>
                        <a:ea typeface="Calibri"/>
                        <a:cs typeface="Times New Roman"/>
                      </a:endParaRPr>
                    </a:p>
                  </a:txBody>
                  <a:tcPr marL="32793" marR="32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500">
                          <a:effectLst/>
                          <a:latin typeface="Times New Roman"/>
                          <a:ea typeface="Calibri"/>
                          <a:cs typeface="Times New Roman"/>
                        </a:rPr>
                        <a:t>Your sentences are mostly complete but either too short or too long; you display a restricted vocabulary; there is no ‘translation’ of the professional jargon and your patient may not be able to understand you completely.</a:t>
                      </a:r>
                      <a:endParaRPr lang="en-US" sz="500">
                        <a:effectLst/>
                        <a:latin typeface="Calibri"/>
                        <a:ea typeface="Calibri"/>
                        <a:cs typeface="Times New Roman"/>
                      </a:endParaRPr>
                    </a:p>
                  </a:txBody>
                  <a:tcPr marL="32793" marR="32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500">
                          <a:effectLst/>
                          <a:latin typeface="Times New Roman"/>
                          <a:ea typeface="Calibri"/>
                          <a:cs typeface="Times New Roman"/>
                        </a:rPr>
                        <a:t>The sentences are incomplete, vocabulary is very limited, and your language would be unclear to your patient.</a:t>
                      </a:r>
                      <a:endParaRPr lang="en-US" sz="500">
                        <a:effectLst/>
                        <a:latin typeface="Calibri"/>
                        <a:ea typeface="Calibri"/>
                        <a:cs typeface="Times New Roman"/>
                      </a:endParaRPr>
                    </a:p>
                  </a:txBody>
                  <a:tcPr marL="32793" marR="32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510">
                <a:tc>
                  <a:txBody>
                    <a:bodyPr/>
                    <a:lstStyle/>
                    <a:p>
                      <a:pPr marL="0" marR="0">
                        <a:lnSpc>
                          <a:spcPct val="115000"/>
                        </a:lnSpc>
                        <a:spcBef>
                          <a:spcPts val="0"/>
                        </a:spcBef>
                        <a:spcAft>
                          <a:spcPts val="0"/>
                        </a:spcAft>
                      </a:pPr>
                      <a:r>
                        <a:rPr lang="en-US" sz="500" b="1">
                          <a:effectLst/>
                          <a:latin typeface="Times New Roman"/>
                          <a:ea typeface="Calibri"/>
                          <a:cs typeface="Times New Roman"/>
                        </a:rPr>
                        <a:t>Mechanics</a:t>
                      </a:r>
                      <a:endParaRPr lang="en-US" sz="500">
                        <a:effectLst/>
                        <a:latin typeface="Calibri"/>
                        <a:ea typeface="Calibri"/>
                        <a:cs typeface="Times New Roman"/>
                      </a:endParaRPr>
                    </a:p>
                    <a:p>
                      <a:pPr marL="0" marR="0">
                        <a:lnSpc>
                          <a:spcPct val="115000"/>
                        </a:lnSpc>
                        <a:spcBef>
                          <a:spcPts val="0"/>
                        </a:spcBef>
                        <a:spcAft>
                          <a:spcPts val="0"/>
                        </a:spcAft>
                      </a:pPr>
                      <a:r>
                        <a:rPr lang="en-US" sz="500">
                          <a:effectLst/>
                          <a:latin typeface="Times New Roman"/>
                          <a:ea typeface="Calibri"/>
                          <a:cs typeface="Times New Roman"/>
                        </a:rPr>
                        <a:t> </a:t>
                      </a:r>
                      <a:endParaRPr lang="en-US" sz="500">
                        <a:effectLst/>
                        <a:latin typeface="Calibri"/>
                        <a:ea typeface="Calibri"/>
                        <a:cs typeface="Times New Roman"/>
                      </a:endParaRPr>
                    </a:p>
                  </a:txBody>
                  <a:tcPr marL="32793" marR="32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500">
                          <a:effectLst/>
                          <a:latin typeface="Times New Roman"/>
                          <a:ea typeface="Calibri"/>
                          <a:cs typeface="Times New Roman"/>
                        </a:rPr>
                        <a:t>There are no distracting spelling, punctuation, or grammatical errors.</a:t>
                      </a:r>
                      <a:endParaRPr lang="en-US" sz="500">
                        <a:effectLst/>
                        <a:latin typeface="Calibri"/>
                        <a:ea typeface="Calibri"/>
                        <a:cs typeface="Times New Roman"/>
                      </a:endParaRPr>
                    </a:p>
                  </a:txBody>
                  <a:tcPr marL="32793" marR="32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500" dirty="0">
                          <a:effectLst/>
                          <a:latin typeface="Times New Roman"/>
                          <a:ea typeface="Calibri"/>
                          <a:cs typeface="Times New Roman"/>
                        </a:rPr>
                        <a:t>There are a few spelling, punctuation and/or grammatical errors</a:t>
                      </a:r>
                      <a:endParaRPr lang="en-US" sz="500" dirty="0">
                        <a:effectLst/>
                        <a:latin typeface="Calibri"/>
                        <a:ea typeface="Calibri"/>
                        <a:cs typeface="Times New Roman"/>
                      </a:endParaRPr>
                    </a:p>
                  </a:txBody>
                  <a:tcPr marL="32793" marR="32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500" dirty="0">
                          <a:effectLst/>
                          <a:latin typeface="Times New Roman"/>
                          <a:ea typeface="Calibri"/>
                          <a:cs typeface="Times New Roman"/>
                        </a:rPr>
                        <a:t>There are significant and distracting spelling, punctuation and/or grammatical errors</a:t>
                      </a:r>
                      <a:endParaRPr lang="en-US" sz="500" dirty="0">
                        <a:effectLst/>
                        <a:latin typeface="Calibri"/>
                        <a:ea typeface="Calibri"/>
                        <a:cs typeface="Times New Roman"/>
                      </a:endParaRPr>
                    </a:p>
                  </a:txBody>
                  <a:tcPr marL="32793" marR="32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92846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1087417"/>
          </a:xfrm>
        </p:spPr>
        <p:txBody>
          <a:bodyPr>
            <a:normAutofit fontScale="90000"/>
          </a:bodyPr>
          <a:lstStyle/>
          <a:p>
            <a:r>
              <a:rPr lang="en-US" dirty="0" smtClean="0"/>
              <a:t>Assignment 4: Gen Ed SLOs and HIEP</a:t>
            </a:r>
            <a:endParaRPr lang="en-US" dirty="0"/>
          </a:p>
        </p:txBody>
      </p:sp>
      <p:sp>
        <p:nvSpPr>
          <p:cNvPr id="3" name="Content Placeholder 2"/>
          <p:cNvSpPr>
            <a:spLocks noGrp="1"/>
          </p:cNvSpPr>
          <p:nvPr>
            <p:ph idx="1"/>
          </p:nvPr>
        </p:nvSpPr>
        <p:spPr>
          <a:xfrm>
            <a:off x="1295400" y="2057400"/>
            <a:ext cx="6553200" cy="4038600"/>
          </a:xfrm>
        </p:spPr>
        <p:txBody>
          <a:bodyPr>
            <a:normAutofit fontScale="70000" lnSpcReduction="20000"/>
          </a:bodyPr>
          <a:lstStyle/>
          <a:p>
            <a:r>
              <a:rPr lang="en-US" b="1" dirty="0"/>
              <a:t>SLO:</a:t>
            </a:r>
            <a:r>
              <a:rPr lang="en-US" dirty="0"/>
              <a:t> Upon completion of the assignment, the following Gen Ed learning outcomes will be achieved</a:t>
            </a:r>
            <a:r>
              <a:rPr lang="en-US" dirty="0" smtClean="0"/>
              <a:t>:</a:t>
            </a:r>
          </a:p>
          <a:p>
            <a:pPr marL="0" indent="0">
              <a:buNone/>
            </a:pPr>
            <a:endParaRPr lang="en-US" dirty="0"/>
          </a:p>
          <a:p>
            <a:pPr lvl="1"/>
            <a:r>
              <a:rPr lang="en-US" dirty="0"/>
              <a:t>INTEGRATION: </a:t>
            </a:r>
            <a:r>
              <a:rPr lang="en-US" u="sng" dirty="0"/>
              <a:t>Information Literacy:</a:t>
            </a:r>
            <a:r>
              <a:rPr lang="en-US" dirty="0"/>
              <a:t> the students will be able to gather, interpret, and apply information discerned from a variety of sources; </a:t>
            </a:r>
          </a:p>
          <a:p>
            <a:pPr lvl="1"/>
            <a:r>
              <a:rPr lang="en-US" dirty="0"/>
              <a:t>SKILLS: </a:t>
            </a:r>
            <a:r>
              <a:rPr lang="en-US" u="sng" dirty="0"/>
              <a:t>Communication:</a:t>
            </a:r>
            <a:r>
              <a:rPr lang="en-US" dirty="0"/>
              <a:t> students will communicate in diverse settings and groups using written means; </a:t>
            </a:r>
            <a:r>
              <a:rPr lang="en-US" u="sng" dirty="0"/>
              <a:t>Inquiry/Analysis:</a:t>
            </a:r>
            <a:r>
              <a:rPr lang="en-US" dirty="0"/>
              <a:t> students will employ scientific reasoning and logical thinking; </a:t>
            </a:r>
          </a:p>
          <a:p>
            <a:pPr lvl="1"/>
            <a:r>
              <a:rPr lang="en-US" dirty="0"/>
              <a:t>VALUES, ETHICS, RELATIONSHIPS: </a:t>
            </a:r>
            <a:r>
              <a:rPr lang="en-US" u="sng" dirty="0"/>
              <a:t>Professional/Personal development:</a:t>
            </a:r>
            <a:r>
              <a:rPr lang="en-US" dirty="0"/>
              <a:t> students will show ability to work in a team, build consensus and respect; </a:t>
            </a:r>
            <a:r>
              <a:rPr lang="en-US" u="sng" dirty="0"/>
              <a:t>Global/Multicultural orientation:</a:t>
            </a:r>
            <a:r>
              <a:rPr lang="en-US" dirty="0"/>
              <a:t> students will demonstrate expanded cultural awareness and sensitivity and be able to communicate across cultural boundaries.</a:t>
            </a:r>
          </a:p>
          <a:p>
            <a:endParaRPr lang="en-US" b="1" dirty="0" smtClean="0"/>
          </a:p>
          <a:p>
            <a:r>
              <a:rPr lang="en-US" b="1" dirty="0" smtClean="0"/>
              <a:t>HIEP</a:t>
            </a:r>
            <a:r>
              <a:rPr lang="en-US" b="1" dirty="0"/>
              <a:t>:</a:t>
            </a:r>
            <a:r>
              <a:rPr lang="en-US" dirty="0"/>
              <a:t> Writing-Intensive Course; Collaborative </a:t>
            </a:r>
            <a:r>
              <a:rPr lang="en-US" dirty="0" smtClean="0"/>
              <a:t>Assignments/Projects</a:t>
            </a:r>
            <a:endParaRPr lang="en-US" dirty="0"/>
          </a:p>
        </p:txBody>
      </p:sp>
    </p:spTree>
    <p:extLst>
      <p:ext uri="{BB962C8B-B14F-4D97-AF65-F5344CB8AC3E}">
        <p14:creationId xmlns:p14="http://schemas.microsoft.com/office/powerpoint/2010/main" val="390325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DEN 2315: Course Description</a:t>
            </a:r>
            <a:endParaRPr lang="en-US" dirty="0"/>
          </a:p>
        </p:txBody>
      </p:sp>
      <p:sp>
        <p:nvSpPr>
          <p:cNvPr id="3" name="Content Placeholder 2"/>
          <p:cNvSpPr>
            <a:spLocks noGrp="1"/>
          </p:cNvSpPr>
          <p:nvPr>
            <p:ph idx="1"/>
          </p:nvPr>
        </p:nvSpPr>
        <p:spPr/>
        <p:txBody>
          <a:bodyPr/>
          <a:lstStyle/>
          <a:p>
            <a:r>
              <a:rPr lang="en-US" dirty="0" smtClean="0"/>
              <a:t>Core Dental Hygiene course providing students with foundations of Pharmacology</a:t>
            </a:r>
          </a:p>
          <a:p>
            <a:r>
              <a:rPr lang="en-US" dirty="0" smtClean="0"/>
              <a:t>Offered in the Fall semester to senior DH students</a:t>
            </a:r>
          </a:p>
          <a:p>
            <a:r>
              <a:rPr lang="en-US" dirty="0" smtClean="0"/>
              <a:t>Will be offered in the Summer 2013 for the first time to accommodate students of DH Evening program</a:t>
            </a:r>
          </a:p>
          <a:p>
            <a:r>
              <a:rPr lang="en-US" dirty="0" smtClean="0"/>
              <a:t>2 credits</a:t>
            </a:r>
            <a:endParaRPr lang="en-US" dirty="0"/>
          </a:p>
        </p:txBody>
      </p:sp>
    </p:spTree>
    <p:extLst>
      <p:ext uri="{BB962C8B-B14F-4D97-AF65-F5344CB8AC3E}">
        <p14:creationId xmlns:p14="http://schemas.microsoft.com/office/powerpoint/2010/main" val="3606439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Schedule</a:t>
            </a:r>
            <a:endParaRPr lang="en-US" dirty="0"/>
          </a:p>
        </p:txBody>
      </p:sp>
      <p:sp>
        <p:nvSpPr>
          <p:cNvPr id="3" name="Content Placeholder 2"/>
          <p:cNvSpPr>
            <a:spLocks noGrp="1"/>
          </p:cNvSpPr>
          <p:nvPr>
            <p:ph idx="1"/>
          </p:nvPr>
        </p:nvSpPr>
        <p:spPr/>
        <p:txBody>
          <a:bodyPr/>
          <a:lstStyle/>
          <a:p>
            <a:r>
              <a:rPr lang="en-US" dirty="0" smtClean="0"/>
              <a:t>5 weeks beginning 07/9 and ending 08/8/13</a:t>
            </a:r>
          </a:p>
          <a:p>
            <a:r>
              <a:rPr lang="en-US" dirty="0" smtClean="0"/>
              <a:t>Meeting in class twice a week, Tue/Thursday 6-8:30 pm</a:t>
            </a:r>
          </a:p>
          <a:p>
            <a:r>
              <a:rPr lang="en-US" dirty="0" smtClean="0"/>
              <a:t>Using OpenLab platform</a:t>
            </a:r>
          </a:p>
          <a:p>
            <a:r>
              <a:rPr lang="en-US" dirty="0" smtClean="0"/>
              <a:t>Online participation is required</a:t>
            </a:r>
          </a:p>
          <a:p>
            <a:r>
              <a:rPr lang="en-US" dirty="0" smtClean="0"/>
              <a:t>4 in-class exams</a:t>
            </a:r>
          </a:p>
          <a:p>
            <a:r>
              <a:rPr lang="en-US" dirty="0" smtClean="0"/>
              <a:t>4 online assignments</a:t>
            </a:r>
            <a:endParaRPr lang="en-US" dirty="0"/>
          </a:p>
        </p:txBody>
      </p:sp>
    </p:spTree>
    <p:extLst>
      <p:ext uri="{BB962C8B-B14F-4D97-AF65-F5344CB8AC3E}">
        <p14:creationId xmlns:p14="http://schemas.microsoft.com/office/powerpoint/2010/main" val="195428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OpenLab Page</a:t>
            </a:r>
            <a:endParaRPr lang="en-US" dirty="0"/>
          </a:p>
        </p:txBody>
      </p:sp>
      <p:sp>
        <p:nvSpPr>
          <p:cNvPr id="3" name="Content Placeholder 2"/>
          <p:cNvSpPr>
            <a:spLocks noGrp="1"/>
          </p:cNvSpPr>
          <p:nvPr>
            <p:ph idx="1"/>
          </p:nvPr>
        </p:nvSpPr>
        <p:spPr/>
        <p:txBody>
          <a:bodyPr/>
          <a:lstStyle/>
          <a:p>
            <a:r>
              <a:rPr lang="en-US" dirty="0" smtClean="0"/>
              <a:t>Already in action!</a:t>
            </a:r>
          </a:p>
          <a:p>
            <a:r>
              <a:rPr lang="en-US" dirty="0" smtClean="0"/>
              <a:t>Students have been participating in the online discussions of the articles I post for them (NYT Science section) and videos/documentaries (Frontline/PBS)</a:t>
            </a:r>
          </a:p>
          <a:p>
            <a:r>
              <a:rPr lang="en-US" dirty="0" smtClean="0"/>
              <a:t>All students have been working on their Assignment 1 and some have successfully completed it.</a:t>
            </a:r>
            <a:endParaRPr lang="en-US" dirty="0"/>
          </a:p>
        </p:txBody>
      </p:sp>
    </p:spTree>
    <p:extLst>
      <p:ext uri="{BB962C8B-B14F-4D97-AF65-F5344CB8AC3E}">
        <p14:creationId xmlns:p14="http://schemas.microsoft.com/office/powerpoint/2010/main" val="931921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78486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042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1</a:t>
            </a:r>
            <a:endParaRPr lang="en-US" dirty="0"/>
          </a:p>
        </p:txBody>
      </p:sp>
      <p:sp>
        <p:nvSpPr>
          <p:cNvPr id="3" name="Content Placeholder 2"/>
          <p:cNvSpPr>
            <a:spLocks noGrp="1"/>
          </p:cNvSpPr>
          <p:nvPr>
            <p:ph idx="1"/>
          </p:nvPr>
        </p:nvSpPr>
        <p:spPr/>
        <p:txBody>
          <a:bodyPr>
            <a:normAutofit lnSpcReduction="10000"/>
          </a:bodyPr>
          <a:lstStyle/>
          <a:p>
            <a:r>
              <a:rPr lang="en-US" b="1" dirty="0" smtClean="0"/>
              <a:t>Clinical Drug Information</a:t>
            </a:r>
          </a:p>
          <a:p>
            <a:r>
              <a:rPr lang="en-US" dirty="0" smtClean="0"/>
              <a:t>Was designed to be completed during Spring 2013 semester to provide clinical experience (in the Summer session there will be no clinical courses)</a:t>
            </a:r>
          </a:p>
          <a:p>
            <a:r>
              <a:rPr lang="en-US" b="1" dirty="0" smtClean="0"/>
              <a:t>Gen Ed SLOs</a:t>
            </a:r>
            <a:r>
              <a:rPr lang="en-US" dirty="0" smtClean="0"/>
              <a:t>: KNOWLEDGE – Breadth of Knowledge; SKILLS – Communication, Inquiry/Analysis; INTEGRATION – Information Literacy</a:t>
            </a:r>
          </a:p>
          <a:p>
            <a:r>
              <a:rPr lang="en-US" b="1" dirty="0" smtClean="0"/>
              <a:t>HIEP</a:t>
            </a:r>
            <a:r>
              <a:rPr lang="en-US" dirty="0" smtClean="0"/>
              <a:t>: Collaborative Assignments/Projects</a:t>
            </a:r>
          </a:p>
        </p:txBody>
      </p:sp>
    </p:spTree>
    <p:extLst>
      <p:ext uri="{BB962C8B-B14F-4D97-AF65-F5344CB8AC3E}">
        <p14:creationId xmlns:p14="http://schemas.microsoft.com/office/powerpoint/2010/main" val="2222399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2</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“DRUGS IN THE NEWS”</a:t>
            </a:r>
          </a:p>
          <a:p>
            <a:r>
              <a:rPr lang="en-US" dirty="0" smtClean="0"/>
              <a:t>Students will find a news article or a video segment talking about any drug</a:t>
            </a:r>
          </a:p>
          <a:p>
            <a:r>
              <a:rPr lang="en-US" dirty="0" smtClean="0"/>
              <a:t>They will upload the article/video to our OpenLab page and write a short summary providing information </a:t>
            </a:r>
            <a:r>
              <a:rPr lang="en-US" dirty="0"/>
              <a:t>they have or will learn in our </a:t>
            </a:r>
            <a:r>
              <a:rPr lang="en-US" dirty="0" smtClean="0"/>
              <a:t>course about that drug</a:t>
            </a:r>
          </a:p>
          <a:p>
            <a:r>
              <a:rPr lang="en-US" dirty="0" smtClean="0"/>
              <a:t>Students will evaluate whether the news segment provided accurate or misleading information</a:t>
            </a:r>
          </a:p>
          <a:p>
            <a:r>
              <a:rPr lang="en-US" dirty="0" smtClean="0"/>
              <a:t>Students will read/watch news segments of at least two of their classmates, read, and comment on their posts.</a:t>
            </a:r>
          </a:p>
          <a:p>
            <a:r>
              <a:rPr lang="en-US" b="1" dirty="0"/>
              <a:t>SLO:</a:t>
            </a:r>
            <a:r>
              <a:rPr lang="en-US" dirty="0"/>
              <a:t> INTEGRATION – Information Literacy; SKILLS – Communication</a:t>
            </a:r>
          </a:p>
          <a:p>
            <a:r>
              <a:rPr lang="en-US" b="1" dirty="0"/>
              <a:t>HIEP:</a:t>
            </a:r>
            <a:r>
              <a:rPr lang="en-US" dirty="0"/>
              <a:t> WIC, Collaborative Assignments/Projects</a:t>
            </a:r>
          </a:p>
          <a:p>
            <a:pPr marL="0" indent="0">
              <a:buNone/>
            </a:pPr>
            <a:endParaRPr lang="en-US" dirty="0"/>
          </a:p>
        </p:txBody>
      </p:sp>
    </p:spTree>
    <p:extLst>
      <p:ext uri="{BB962C8B-B14F-4D97-AF65-F5344CB8AC3E}">
        <p14:creationId xmlns:p14="http://schemas.microsoft.com/office/powerpoint/2010/main" val="2964049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3</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Reflective Essay</a:t>
            </a:r>
          </a:p>
          <a:p>
            <a:r>
              <a:rPr lang="en-US" dirty="0" smtClean="0"/>
              <a:t>Students will watch one of the three Frontline/PBS documentaries related to drugs which will be posted for them on OpenLab </a:t>
            </a:r>
          </a:p>
          <a:p>
            <a:r>
              <a:rPr lang="en-US" dirty="0" smtClean="0"/>
              <a:t>They will write a 500-600 words reflective essay discussing their impression from the video and its relation to our course</a:t>
            </a:r>
          </a:p>
          <a:p>
            <a:r>
              <a:rPr lang="en-US" b="1" dirty="0"/>
              <a:t>SLO:</a:t>
            </a:r>
            <a:r>
              <a:rPr lang="en-US" dirty="0"/>
              <a:t> KNOWLEDGE – Depth of Knowledge, Lifelong Learning; SKILLS – Inquiry/Analysis; Communication</a:t>
            </a:r>
          </a:p>
          <a:p>
            <a:r>
              <a:rPr lang="en-US" b="1" dirty="0"/>
              <a:t>HIEP:</a:t>
            </a:r>
            <a:r>
              <a:rPr lang="en-US" dirty="0"/>
              <a:t> </a:t>
            </a:r>
            <a:r>
              <a:rPr lang="en-US" dirty="0" smtClean="0"/>
              <a:t>Writing Intensive Course</a:t>
            </a:r>
            <a:endParaRPr lang="en-US" dirty="0"/>
          </a:p>
          <a:p>
            <a:pPr marL="0" indent="0">
              <a:buNone/>
            </a:pPr>
            <a:endParaRPr lang="en-US" dirty="0"/>
          </a:p>
        </p:txBody>
      </p:sp>
    </p:spTree>
    <p:extLst>
      <p:ext uri="{BB962C8B-B14F-4D97-AF65-F5344CB8AC3E}">
        <p14:creationId xmlns:p14="http://schemas.microsoft.com/office/powerpoint/2010/main" val="1260890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1087417"/>
          </a:xfrm>
        </p:spPr>
        <p:txBody>
          <a:bodyPr/>
          <a:lstStyle/>
          <a:p>
            <a:r>
              <a:rPr lang="en-US" dirty="0" smtClean="0"/>
              <a:t>Assignment 4: Purpose</a:t>
            </a:r>
            <a:endParaRPr lang="en-US" dirty="0"/>
          </a:p>
        </p:txBody>
      </p:sp>
      <p:sp>
        <p:nvSpPr>
          <p:cNvPr id="3" name="Content Placeholder 2"/>
          <p:cNvSpPr>
            <a:spLocks noGrp="1"/>
          </p:cNvSpPr>
          <p:nvPr>
            <p:ph idx="1"/>
          </p:nvPr>
        </p:nvSpPr>
        <p:spPr>
          <a:xfrm>
            <a:off x="1219200" y="1981200"/>
            <a:ext cx="6858000" cy="4114800"/>
          </a:xfrm>
        </p:spPr>
        <p:txBody>
          <a:bodyPr>
            <a:normAutofit fontScale="70000" lnSpcReduction="20000"/>
          </a:bodyPr>
          <a:lstStyle/>
          <a:p>
            <a:r>
              <a:rPr lang="en-US" b="1" dirty="0" smtClean="0"/>
              <a:t>“COMMON MISCONCEPTIONS”</a:t>
            </a:r>
          </a:p>
          <a:p>
            <a:endParaRPr lang="en-US" dirty="0"/>
          </a:p>
          <a:p>
            <a:r>
              <a:rPr lang="en-US" dirty="0" smtClean="0"/>
              <a:t>This </a:t>
            </a:r>
            <a:r>
              <a:rPr lang="en-US" dirty="0"/>
              <a:t>assignment is designed to let </a:t>
            </a:r>
            <a:r>
              <a:rPr lang="en-US" dirty="0" smtClean="0"/>
              <a:t>the students </a:t>
            </a:r>
            <a:r>
              <a:rPr lang="en-US" dirty="0"/>
              <a:t>experience the importance of the issues we are studying in our Pharmacology course and the application of the knowledge </a:t>
            </a:r>
            <a:r>
              <a:rPr lang="en-US" dirty="0" smtClean="0"/>
              <a:t>they acquire </a:t>
            </a:r>
            <a:r>
              <a:rPr lang="en-US" dirty="0"/>
              <a:t>during our course to the concerns outside of school, and to help </a:t>
            </a:r>
            <a:r>
              <a:rPr lang="en-US" dirty="0" smtClean="0"/>
              <a:t>in </a:t>
            </a:r>
            <a:r>
              <a:rPr lang="en-US" dirty="0"/>
              <a:t>analyzing and solving matters essential to the community.</a:t>
            </a:r>
          </a:p>
          <a:p>
            <a:endParaRPr lang="en-US" dirty="0" smtClean="0"/>
          </a:p>
          <a:p>
            <a:r>
              <a:rPr lang="en-US" dirty="0" smtClean="0"/>
              <a:t>As </a:t>
            </a:r>
            <a:r>
              <a:rPr lang="en-US" dirty="0"/>
              <a:t>dental professionals, it is very important for us to be able to answer our patients’ questions related to the dental procedures, commonly prescribed and over the counter medications and their benefits as well as side effects, evidence-based treatment and preventive strategies, and clearing the common misconceptions our patients might have. We should be able to not only know the right answer (or to find it quickly), but also to communicate it to the patient in a clear and effective way. In addition to benefitting our patients by providing them with the most appropriate solution to their concern, this ability will also raise their trust in our professional skills.</a:t>
            </a:r>
          </a:p>
          <a:p>
            <a:pPr marL="0" indent="0">
              <a:buNone/>
            </a:pPr>
            <a:endParaRPr lang="en-US" dirty="0"/>
          </a:p>
        </p:txBody>
      </p:sp>
    </p:spTree>
    <p:extLst>
      <p:ext uri="{BB962C8B-B14F-4D97-AF65-F5344CB8AC3E}">
        <p14:creationId xmlns:p14="http://schemas.microsoft.com/office/powerpoint/2010/main" val="130689513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113</TotalTime>
  <Words>1102</Words>
  <Application>Microsoft Office PowerPoint</Application>
  <PresentationFormat>On-screen Show (4:3)</PresentationFormat>
  <Paragraphs>109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Pushpin</vt:lpstr>
      <vt:lpstr>DEN 2315 Oral Pharmacology: Course Overview and Assignments</vt:lpstr>
      <vt:lpstr>DEN 2315: Course Description</vt:lpstr>
      <vt:lpstr>Summer Schedule</vt:lpstr>
      <vt:lpstr>Our OpenLab Page</vt:lpstr>
      <vt:lpstr>PowerPoint Presentation</vt:lpstr>
      <vt:lpstr>Assignment 1</vt:lpstr>
      <vt:lpstr>Assignment 2</vt:lpstr>
      <vt:lpstr>Assignment 3</vt:lpstr>
      <vt:lpstr>Assignment 4: Purpose</vt:lpstr>
      <vt:lpstr>Assignment 4: Description of the Task</vt:lpstr>
      <vt:lpstr>Assignment 4: Assessment</vt:lpstr>
      <vt:lpstr>Assignment 4: Gen Ed SLOs and HIEP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 2315 Oral Pharmacology: Course Overview and Assignments</dc:title>
  <dc:creator>Anna</dc:creator>
  <cp:lastModifiedBy>Anna</cp:lastModifiedBy>
  <cp:revision>1</cp:revision>
  <dcterms:created xsi:type="dcterms:W3CDTF">2013-05-03T01:25:17Z</dcterms:created>
  <dcterms:modified xsi:type="dcterms:W3CDTF">2013-05-03T03:18:21Z</dcterms:modified>
</cp:coreProperties>
</file>