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62" r:id="rId7"/>
    <p:sldId id="25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76" y="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F68A-EF7E-F646-B297-C016911BF137}" type="datetimeFigureOut">
              <a:rPr lang="en-US" smtClean="0"/>
              <a:t>5/2/13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1B95-D04D-D940-A92A-7000BB1DF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0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F68A-EF7E-F646-B297-C016911BF137}" type="datetimeFigureOut">
              <a:rPr lang="en-US" smtClean="0"/>
              <a:t>5/2/13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1B95-D04D-D940-A92A-7000BB1DF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0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F68A-EF7E-F646-B297-C016911BF137}" type="datetimeFigureOut">
              <a:rPr lang="en-US" smtClean="0"/>
              <a:t>5/2/13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1B95-D04D-D940-A92A-7000BB1DF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3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F68A-EF7E-F646-B297-C016911BF137}" type="datetimeFigureOut">
              <a:rPr lang="en-US" smtClean="0"/>
              <a:t>5/2/13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1B95-D04D-D940-A92A-7000BB1DF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F68A-EF7E-F646-B297-C016911BF137}" type="datetimeFigureOut">
              <a:rPr lang="en-US" smtClean="0"/>
              <a:t>5/2/13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1B95-D04D-D940-A92A-7000BB1DF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5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F68A-EF7E-F646-B297-C016911BF137}" type="datetimeFigureOut">
              <a:rPr lang="en-US" smtClean="0"/>
              <a:t>5/2/13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1B95-D04D-D940-A92A-7000BB1DF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6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F68A-EF7E-F646-B297-C016911BF137}" type="datetimeFigureOut">
              <a:rPr lang="en-US" smtClean="0"/>
              <a:t>5/2/13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1B95-D04D-D940-A92A-7000BB1DF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7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F68A-EF7E-F646-B297-C016911BF137}" type="datetimeFigureOut">
              <a:rPr lang="en-US" smtClean="0"/>
              <a:t>5/2/13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1B95-D04D-D940-A92A-7000BB1DF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3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F68A-EF7E-F646-B297-C016911BF137}" type="datetimeFigureOut">
              <a:rPr lang="en-US" smtClean="0"/>
              <a:t>5/2/13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1B95-D04D-D940-A92A-7000BB1DF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F68A-EF7E-F646-B297-C016911BF137}" type="datetimeFigureOut">
              <a:rPr lang="en-US" smtClean="0"/>
              <a:t>5/2/13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1B95-D04D-D940-A92A-7000BB1DF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2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F68A-EF7E-F646-B297-C016911BF137}" type="datetimeFigureOut">
              <a:rPr lang="en-US" smtClean="0"/>
              <a:t>5/2/13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1B95-D04D-D940-A92A-7000BB1DF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9F68A-EF7E-F646-B297-C016911BF137}" type="datetimeFigureOut">
              <a:rPr lang="en-US" smtClean="0"/>
              <a:t>5/2/13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41B95-D04D-D940-A92A-7000BB1DF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5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rooklyngrangefarm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6001"/>
            <a:ext cx="7772400" cy="2584450"/>
          </a:xfrm>
        </p:spPr>
        <p:txBody>
          <a:bodyPr>
            <a:normAutofit/>
          </a:bodyPr>
          <a:lstStyle/>
          <a:p>
            <a:r>
              <a:rPr lang="en-US" dirty="0" smtClean="0"/>
              <a:t>Urban Farming</a:t>
            </a:r>
            <a:br>
              <a:rPr lang="en-US" dirty="0" smtClean="0"/>
            </a:br>
            <a:r>
              <a:rPr lang="en-US" dirty="0" smtClean="0"/>
              <a:t>Community-Based Learning</a:t>
            </a:r>
            <a:br>
              <a:rPr lang="en-US" dirty="0" smtClean="0"/>
            </a:br>
            <a:r>
              <a:rPr lang="en-US" dirty="0" smtClean="0"/>
              <a:t>English 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 smtClean="0"/>
              <a:t>Lubie G. Alatriste</a:t>
            </a:r>
          </a:p>
          <a:p>
            <a:r>
              <a:rPr lang="en-US" sz="1800" dirty="0" smtClean="0"/>
              <a:t>Assistant Professor of English and Applied Linguistics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61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Group Project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Students, in groups of four, co-write a report of the community service experience</a:t>
            </a:r>
          </a:p>
          <a:p>
            <a:r>
              <a:rPr lang="en-US" dirty="0" smtClean="0"/>
              <a:t>Student editors help the final ‘publishing’ project</a:t>
            </a:r>
          </a:p>
          <a:p>
            <a:r>
              <a:rPr lang="en-US" dirty="0" smtClean="0"/>
              <a:t>Photos and promotional materials featured in the final class publication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556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project has multi-step assessment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-The guidelines for each step of the project 		are used as feedback materials for 					students</a:t>
            </a:r>
          </a:p>
          <a:p>
            <a:pPr marL="0" indent="0">
              <a:buNone/>
            </a:pPr>
            <a:r>
              <a:rPr lang="en-US" dirty="0" smtClean="0"/>
              <a:t>		- Self- and peer-assessment used for each 		step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51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Final assessment sheet holds categories and points earned for all types of writing:</a:t>
            </a:r>
          </a:p>
          <a:p>
            <a:pPr marL="0" indent="0">
              <a:buNone/>
            </a:pPr>
            <a:r>
              <a:rPr lang="en-US" dirty="0" smtClean="0"/>
              <a:t>	Online Research Report</a:t>
            </a:r>
          </a:p>
          <a:p>
            <a:pPr marL="0" indent="0">
              <a:buNone/>
            </a:pPr>
            <a:r>
              <a:rPr lang="en-US" dirty="0" smtClean="0"/>
              <a:t>	Roof Top Garden Visit Report</a:t>
            </a:r>
          </a:p>
          <a:p>
            <a:pPr marL="0" indent="0">
              <a:buNone/>
            </a:pPr>
            <a:r>
              <a:rPr lang="en-US" dirty="0" smtClean="0"/>
              <a:t>	Community Service Proposal</a:t>
            </a:r>
          </a:p>
          <a:p>
            <a:pPr marL="0" indent="0">
              <a:buNone/>
            </a:pPr>
            <a:r>
              <a:rPr lang="en-US" dirty="0" smtClean="0"/>
              <a:t>	Community Service Activity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48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Gen-Ed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Derive meaning from experience as well as gather information from observation</a:t>
            </a:r>
          </a:p>
          <a:p>
            <a:r>
              <a:rPr lang="en-US" dirty="0" smtClean="0"/>
              <a:t>Understand and employ qualitative analysis where appropriate</a:t>
            </a:r>
          </a:p>
          <a:p>
            <a:r>
              <a:rPr lang="en-US" dirty="0" smtClean="0"/>
              <a:t>Communicate in diverse settings and groups, using written, oral and visual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88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Unit: Urban Farming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Reading-based stage one  </a:t>
            </a:r>
          </a:p>
          <a:p>
            <a:pPr marL="0" indent="0">
              <a:buNone/>
            </a:pPr>
            <a:r>
              <a:rPr lang="en-US" dirty="0" smtClean="0"/>
              <a:t>	Students:</a:t>
            </a:r>
          </a:p>
          <a:p>
            <a:pPr lvl="1"/>
            <a:r>
              <a:rPr lang="en-US" dirty="0" smtClean="0"/>
              <a:t>read about urban farming in NYC</a:t>
            </a:r>
          </a:p>
          <a:p>
            <a:pPr marL="0" indent="0">
              <a:buNone/>
            </a:pPr>
            <a:r>
              <a:rPr lang="en-US" dirty="0" smtClean="0"/>
              <a:t>	-  discuss issues</a:t>
            </a:r>
          </a:p>
          <a:p>
            <a:r>
              <a:rPr lang="en-US" dirty="0" smtClean="0"/>
              <a:t>Research local roof top gardens in Brooklyn</a:t>
            </a:r>
          </a:p>
          <a:p>
            <a:r>
              <a:rPr lang="en-US" dirty="0" smtClean="0"/>
              <a:t>Gather information from online sources </a:t>
            </a:r>
          </a:p>
          <a:p>
            <a:r>
              <a:rPr lang="en-US" dirty="0" smtClean="0"/>
              <a:t>Read, discuss and analyze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6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Derive Meaning from Experience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Students locate a roof top garden they would like to visit locally</a:t>
            </a:r>
          </a:p>
          <a:p>
            <a:r>
              <a:rPr lang="en-US" dirty="0" smtClean="0"/>
              <a:t>Create a questionnaire for the visit</a:t>
            </a:r>
          </a:p>
          <a:p>
            <a:r>
              <a:rPr lang="en-US" dirty="0" smtClean="0"/>
              <a:t>Teacher makes arrangements for the visit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7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Roof Top Garden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http://www.brooklyngrangefarm.com/</a:t>
            </a:r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smtClean="0"/>
              <a:t>www.brooklyngrangefarm.com</a:t>
            </a:r>
            <a:r>
              <a:rPr lang="en-US" dirty="0" smtClean="0"/>
              <a:t>/</a:t>
            </a:r>
            <a:r>
              <a:rPr lang="en-US" dirty="0" smtClean="0"/>
              <a:t>brooklyn</a:t>
            </a:r>
            <a:r>
              <a:rPr lang="en-US" dirty="0" smtClean="0"/>
              <a:t>-grange-photo-gallery/6258294140_6c80ed4047_b/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74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Visiting Grange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Students:</a:t>
            </a:r>
          </a:p>
          <a:p>
            <a:pPr lvl="1"/>
            <a:r>
              <a:rPr lang="en-US" dirty="0" smtClean="0"/>
              <a:t>Take pictures</a:t>
            </a:r>
          </a:p>
          <a:p>
            <a:pPr lvl="1"/>
            <a:r>
              <a:rPr lang="en-US" dirty="0" smtClean="0"/>
              <a:t>Use previously designed questionnaires to collect information about the Grange and its purpose</a:t>
            </a:r>
          </a:p>
          <a:p>
            <a:pPr lvl="1"/>
            <a:r>
              <a:rPr lang="en-US" dirty="0" smtClean="0"/>
              <a:t>Interview members and leaders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03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Reports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visiting Grange, students write a report about what they learned</a:t>
            </a:r>
          </a:p>
          <a:p>
            <a:r>
              <a:rPr lang="en-US" dirty="0" smtClean="0"/>
              <a:t>Students include pictures and data in their PP of the report and thus use both visual and text to communicate knowledge and experience related to the unit on Urban farming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3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Service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identify a local community that may need help with setting up or promoting urban farming or roof top gardens</a:t>
            </a:r>
          </a:p>
          <a:p>
            <a:r>
              <a:rPr lang="en-US" dirty="0" smtClean="0"/>
              <a:t>Teacher and students make initial contacts with the community</a:t>
            </a:r>
          </a:p>
          <a:p>
            <a:r>
              <a:rPr lang="en-US" dirty="0" smtClean="0"/>
              <a:t>Whole class makes a plan how to help them</a:t>
            </a:r>
          </a:p>
          <a:p>
            <a:r>
              <a:rPr lang="en-US" dirty="0" smtClean="0"/>
              <a:t>Writing focus: Students write a proposal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33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a Community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Students and community members organize an outreach event</a:t>
            </a:r>
          </a:p>
          <a:p>
            <a:endParaRPr lang="en-US" dirty="0" smtClean="0"/>
          </a:p>
          <a:p>
            <a:r>
              <a:rPr lang="en-US" dirty="0" smtClean="0"/>
              <a:t>Students create promotional materials </a:t>
            </a:r>
          </a:p>
          <a:p>
            <a:pPr marL="0" indent="0">
              <a:buNone/>
            </a:pPr>
            <a:r>
              <a:rPr lang="en-US" dirty="0" smtClean="0"/>
              <a:t>( use visual and written communication skills)</a:t>
            </a:r>
          </a:p>
          <a:p>
            <a:pPr marL="0" indent="0">
              <a:buNone/>
            </a:pPr>
            <a:r>
              <a:rPr lang="en-US" dirty="0" smtClean="0"/>
              <a:t>Students participate in the event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37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321</Words>
  <Application>Microsoft Macintosh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Urban Farming Community-Based Learning English Composition</vt:lpstr>
      <vt:lpstr>Gen-Ed Learning Outcomes</vt:lpstr>
      <vt:lpstr>Sample Unit: Urban Farming </vt:lpstr>
      <vt:lpstr>Derive Meaning from Experience </vt:lpstr>
      <vt:lpstr>Roof Top Garden Visit</vt:lpstr>
      <vt:lpstr>Visiting Grange </vt:lpstr>
      <vt:lpstr>Writing Reports </vt:lpstr>
      <vt:lpstr>Community Service </vt:lpstr>
      <vt:lpstr>Organizing a Community Event</vt:lpstr>
      <vt:lpstr>Final Group Project  </vt:lpstr>
      <vt:lpstr>Assessment </vt:lpstr>
      <vt:lpstr>Final Portfolio</vt:lpstr>
    </vt:vector>
  </TitlesOfParts>
  <Company>CUNY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lubie  alatriste</dc:creator>
  <cp:lastModifiedBy>lubie  alatriste</cp:lastModifiedBy>
  <cp:revision>9</cp:revision>
  <dcterms:created xsi:type="dcterms:W3CDTF">2013-05-03T00:31:06Z</dcterms:created>
  <dcterms:modified xsi:type="dcterms:W3CDTF">2013-05-03T02:25:10Z</dcterms:modified>
</cp:coreProperties>
</file>