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5/2/13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5/2/13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5/2/13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5/2/13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5/2/13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5/2/13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5/2/13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5/2/13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5/2/13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5/2/13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5/2/13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May I be of Service?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English 1101 </a:t>
            </a:r>
            <a:r>
              <a:rPr lang="en-US" dirty="0" smtClean="0"/>
              <a:t>Academic Service </a:t>
            </a:r>
            <a:r>
              <a:rPr lang="en-US" dirty="0"/>
              <a:t>Learning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74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77998"/>
            <a:ext cx="8001000" cy="1143000"/>
          </a:xfrm>
        </p:spPr>
        <p:txBody>
          <a:bodyPr/>
          <a:lstStyle/>
          <a:p>
            <a:r>
              <a:rPr lang="en-US" dirty="0" smtClean="0"/>
              <a:t>First Year Learning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English 1101 + Hospitality Management 1101 and 1102</a:t>
            </a:r>
          </a:p>
          <a:p>
            <a:pPr lvl="0"/>
            <a:r>
              <a:rPr lang="en-US" dirty="0"/>
              <a:t>P</a:t>
            </a:r>
            <a:r>
              <a:rPr lang="en-US" dirty="0" smtClean="0"/>
              <a:t>lace</a:t>
            </a:r>
            <a:r>
              <a:rPr lang="en-US" dirty="0"/>
              <a:t>-</a:t>
            </a:r>
            <a:r>
              <a:rPr lang="en-US" dirty="0" smtClean="0"/>
              <a:t>based</a:t>
            </a:r>
          </a:p>
          <a:p>
            <a:pPr lvl="0"/>
            <a:r>
              <a:rPr lang="en-US" dirty="0" smtClean="0"/>
              <a:t>Academic service </a:t>
            </a:r>
            <a:r>
              <a:rPr lang="en-US" dirty="0"/>
              <a:t>learning </a:t>
            </a:r>
            <a:r>
              <a:rPr lang="en-US" dirty="0" smtClean="0"/>
              <a:t>project</a:t>
            </a:r>
            <a:endParaRPr lang="en-US" dirty="0"/>
          </a:p>
          <a:p>
            <a:pPr lvl="0"/>
            <a:r>
              <a:rPr lang="en-US" dirty="0"/>
              <a:t>S</a:t>
            </a:r>
            <a:r>
              <a:rPr lang="en-US" dirty="0" smtClean="0"/>
              <a:t>hared </a:t>
            </a:r>
            <a:r>
              <a:rPr lang="en-US" dirty="0"/>
              <a:t>experiences with </a:t>
            </a:r>
            <a:r>
              <a:rPr lang="en-US" dirty="0" smtClean="0"/>
              <a:t>classmates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51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and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14905"/>
            <a:ext cx="8001000" cy="514954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dirty="0" smtClean="0"/>
          </a:p>
          <a:p>
            <a:r>
              <a:rPr lang="en-US" dirty="0" smtClean="0"/>
              <a:t>Project:</a:t>
            </a:r>
          </a:p>
          <a:p>
            <a:pPr lvl="1"/>
            <a:r>
              <a:rPr lang="en-US" dirty="0" smtClean="0"/>
              <a:t>Create a </a:t>
            </a:r>
            <a:r>
              <a:rPr lang="en-US" dirty="0"/>
              <a:t>public </a:t>
            </a:r>
            <a:r>
              <a:rPr lang="en-US" dirty="0" err="1"/>
              <a:t>OpenLab</a:t>
            </a:r>
            <a:r>
              <a:rPr lang="en-US" dirty="0"/>
              <a:t> site that will be used as a guide for the City Tech campus and the surrounding community, including the Brooklyn </a:t>
            </a:r>
            <a:r>
              <a:rPr lang="en-US" dirty="0" smtClean="0"/>
              <a:t>Waterfront</a:t>
            </a:r>
          </a:p>
          <a:p>
            <a:r>
              <a:rPr lang="en-US" dirty="0" smtClean="0"/>
              <a:t>Audience:</a:t>
            </a:r>
          </a:p>
          <a:p>
            <a:pPr lvl="1"/>
            <a:r>
              <a:rPr lang="en-US" dirty="0" smtClean="0"/>
              <a:t>City Tech’s Student Activities office</a:t>
            </a:r>
          </a:p>
          <a:p>
            <a:pPr lvl="1"/>
            <a:r>
              <a:rPr lang="en-US" dirty="0" smtClean="0"/>
              <a:t>City Tech community, including new and existing students at City Tech, faculty and staff, and friends and relatives of City Tech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67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site will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684299"/>
            <a:ext cx="8001000" cy="4776785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City Tech </a:t>
            </a:r>
            <a:r>
              <a:rPr lang="en-US" sz="3200" b="1" dirty="0" smtClean="0"/>
              <a:t>Places: </a:t>
            </a:r>
            <a:r>
              <a:rPr lang="en-US" b="1" dirty="0" smtClean="0"/>
              <a:t>Profile a place on campus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escribe </a:t>
            </a:r>
            <a:r>
              <a:rPr lang="en-US" dirty="0"/>
              <a:t>the </a:t>
            </a:r>
            <a:r>
              <a:rPr lang="en-US" dirty="0" smtClean="0"/>
              <a:t>location, provide </a:t>
            </a:r>
            <a:r>
              <a:rPr lang="en-US" dirty="0"/>
              <a:t>important information about it, </a:t>
            </a:r>
            <a:r>
              <a:rPr lang="en-US" dirty="0" smtClean="0"/>
              <a:t>include </a:t>
            </a:r>
            <a:r>
              <a:rPr lang="en-US" dirty="0"/>
              <a:t>interviews with faculty/staff, and </a:t>
            </a:r>
            <a:r>
              <a:rPr lang="en-US" dirty="0" smtClean="0"/>
              <a:t>include </a:t>
            </a:r>
            <a:r>
              <a:rPr lang="en-US" dirty="0"/>
              <a:t>any other information </a:t>
            </a:r>
            <a:r>
              <a:rPr lang="en-US" dirty="0" smtClean="0"/>
              <a:t>that might </a:t>
            </a:r>
            <a:r>
              <a:rPr lang="en-US" dirty="0"/>
              <a:t>benefit students who are interested in learning more about the </a:t>
            </a:r>
            <a:r>
              <a:rPr lang="en-US" dirty="0" smtClean="0"/>
              <a:t>location</a:t>
            </a:r>
            <a:endParaRPr lang="en-US" b="1" dirty="0" smtClean="0"/>
          </a:p>
          <a:p>
            <a:r>
              <a:rPr lang="en-US" sz="3200" b="1" dirty="0" smtClean="0"/>
              <a:t>Local Grub: </a:t>
            </a:r>
            <a:r>
              <a:rPr lang="en-US" b="1" dirty="0" smtClean="0"/>
              <a:t>Review a restaurant/café/market within walking distance of campus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nclude </a:t>
            </a:r>
            <a:r>
              <a:rPr lang="en-US" dirty="0"/>
              <a:t>a vivid description of the establishment and its location in relation to campus, an overall judgment, an explanation of the criteria with which you evaluated the establishment, and a convincing argument that supports your evaluation.</a:t>
            </a:r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985006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684299"/>
            <a:ext cx="8001000" cy="4804397"/>
          </a:xfrm>
        </p:spPr>
        <p:txBody>
          <a:bodyPr/>
          <a:lstStyle/>
          <a:p>
            <a:pPr lvl="0"/>
            <a:r>
              <a:rPr lang="en-US" dirty="0"/>
              <a:t>I</a:t>
            </a:r>
            <a:r>
              <a:rPr lang="en-US" dirty="0" smtClean="0"/>
              <a:t>ndividual </a:t>
            </a:r>
            <a:r>
              <a:rPr lang="en-US" dirty="0"/>
              <a:t>essay </a:t>
            </a:r>
            <a:r>
              <a:rPr lang="en-US" dirty="0" smtClean="0"/>
              <a:t>units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nvention </a:t>
            </a:r>
            <a:r>
              <a:rPr lang="en-US" dirty="0"/>
              <a:t>activities, </a:t>
            </a:r>
            <a:r>
              <a:rPr lang="en-US" dirty="0" smtClean="0"/>
              <a:t>rough </a:t>
            </a:r>
            <a:r>
              <a:rPr lang="en-US" dirty="0"/>
              <a:t>draft of the essay</a:t>
            </a:r>
            <a:r>
              <a:rPr lang="en-US" dirty="0" smtClean="0"/>
              <a:t>, </a:t>
            </a:r>
            <a:r>
              <a:rPr lang="en-US" dirty="0"/>
              <a:t>peer review workshop, </a:t>
            </a:r>
            <a:r>
              <a:rPr lang="en-US" dirty="0" smtClean="0"/>
              <a:t>revision, </a:t>
            </a:r>
            <a:r>
              <a:rPr lang="en-US" dirty="0"/>
              <a:t>and </a:t>
            </a:r>
            <a:r>
              <a:rPr lang="en-US" dirty="0" smtClean="0"/>
              <a:t>submission of final </a:t>
            </a:r>
            <a:r>
              <a:rPr lang="en-US" dirty="0"/>
              <a:t>draft via Safe </a:t>
            </a:r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Once the individual </a:t>
            </a:r>
            <a:r>
              <a:rPr lang="en-US" dirty="0"/>
              <a:t>essays are polished and ready for publication, </a:t>
            </a:r>
            <a:r>
              <a:rPr lang="en-US" dirty="0" smtClean="0"/>
              <a:t>students </a:t>
            </a:r>
            <a:r>
              <a:rPr lang="en-US" dirty="0"/>
              <a:t>will upload them on to the </a:t>
            </a:r>
            <a:r>
              <a:rPr lang="en-US" dirty="0" err="1"/>
              <a:t>OpenLab</a:t>
            </a:r>
            <a:r>
              <a:rPr lang="en-US" dirty="0"/>
              <a:t> project site for public </a:t>
            </a:r>
            <a:r>
              <a:rPr lang="en-US" dirty="0" smtClean="0"/>
              <a:t>viewing</a:t>
            </a:r>
          </a:p>
          <a:p>
            <a:r>
              <a:rPr lang="en-US" dirty="0" smtClean="0"/>
              <a:t>Reflection essay at the end of the semester</a:t>
            </a:r>
          </a:p>
          <a:p>
            <a:pPr lvl="1"/>
            <a:r>
              <a:rPr lang="en-US" dirty="0" smtClean="0"/>
              <a:t>Reflect on working with a client, working with peers, the process of writing and publication, lessons learned, self-assessment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763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642883"/>
            <a:ext cx="8001000" cy="5215117"/>
          </a:xfrm>
        </p:spPr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r>
              <a:rPr lang="en-US" sz="4500" b="1" dirty="0" smtClean="0"/>
              <a:t>Knowledge</a:t>
            </a:r>
            <a:r>
              <a:rPr lang="en-US" sz="4500" dirty="0" smtClean="0"/>
              <a:t>:  Respond </a:t>
            </a:r>
            <a:r>
              <a:rPr lang="en-US" sz="4500" dirty="0"/>
              <a:t>to the needs of different </a:t>
            </a:r>
            <a:r>
              <a:rPr lang="en-US" sz="4500" dirty="0" smtClean="0"/>
              <a:t>audiences; respond </a:t>
            </a:r>
            <a:r>
              <a:rPr lang="en-US" sz="4500" dirty="0"/>
              <a:t>appropriately to different kinds of rhetorical </a:t>
            </a:r>
            <a:r>
              <a:rPr lang="en-US" sz="4500" dirty="0" smtClean="0"/>
              <a:t>situations; use </a:t>
            </a:r>
            <a:r>
              <a:rPr lang="en-US" sz="4500" dirty="0"/>
              <a:t>conventions of format and structure appropriate to the rhetorical </a:t>
            </a:r>
            <a:r>
              <a:rPr lang="en-US" sz="4500" dirty="0" smtClean="0"/>
              <a:t>situation; adopt </a:t>
            </a:r>
            <a:r>
              <a:rPr lang="en-US" sz="4500" dirty="0"/>
              <a:t>appropriate voice, tone, and level of </a:t>
            </a:r>
            <a:r>
              <a:rPr lang="en-US" sz="4500" dirty="0" smtClean="0"/>
              <a:t>formality; write </a:t>
            </a:r>
            <a:r>
              <a:rPr lang="en-US" sz="4500" dirty="0"/>
              <a:t>in several </a:t>
            </a:r>
            <a:r>
              <a:rPr lang="en-US" sz="4500" dirty="0" smtClean="0"/>
              <a:t>genres; use </a:t>
            </a:r>
            <a:r>
              <a:rPr lang="en-US" sz="4500" dirty="0"/>
              <a:t>writing and reading for inquiry, learning, thinking, and communicating</a:t>
            </a:r>
          </a:p>
          <a:p>
            <a:pPr marL="0" indent="0">
              <a:buNone/>
            </a:pPr>
            <a:r>
              <a:rPr lang="en-US" sz="4500" dirty="0"/>
              <a:t> </a:t>
            </a:r>
            <a:r>
              <a:rPr lang="en-US" sz="4500" b="1" dirty="0" smtClean="0"/>
              <a:t>Skills </a:t>
            </a:r>
            <a:r>
              <a:rPr lang="en-US" sz="4500" b="1" dirty="0"/>
              <a:t>(Inquiry/Analysis)</a:t>
            </a:r>
            <a:r>
              <a:rPr lang="en-US" sz="4500" dirty="0" smtClean="0"/>
              <a:t>: Understand </a:t>
            </a:r>
            <a:r>
              <a:rPr lang="en-US" sz="4500" dirty="0"/>
              <a:t>a writing assignment as a series of tasks, including finding, evaluating, analyzing, and synthesizing appropriate primary and secondary </a:t>
            </a:r>
            <a:r>
              <a:rPr lang="en-US" sz="4500" dirty="0" smtClean="0"/>
              <a:t>sources; integrate </a:t>
            </a:r>
            <a:r>
              <a:rPr lang="en-US" sz="4500" dirty="0"/>
              <a:t>a student's own ideas with those of others and practice summarizing, paraphrasing, quoting, and documenting this work in various writing projects</a:t>
            </a:r>
          </a:p>
          <a:p>
            <a:pPr marL="0" indent="0">
              <a:buNone/>
            </a:pPr>
            <a:r>
              <a:rPr lang="en-US" sz="4500" dirty="0"/>
              <a:t> </a:t>
            </a:r>
            <a:r>
              <a:rPr lang="en-US" sz="4500" b="1" dirty="0" smtClean="0"/>
              <a:t>Integration </a:t>
            </a:r>
            <a:r>
              <a:rPr lang="en-US" sz="4500" b="1" dirty="0"/>
              <a:t>(Information Literacies)</a:t>
            </a:r>
            <a:r>
              <a:rPr lang="en-US" sz="4500" dirty="0" smtClean="0"/>
              <a:t>: Learn </a:t>
            </a:r>
            <a:r>
              <a:rPr lang="en-US" sz="4500" dirty="0"/>
              <a:t>common formats for different kinds of </a:t>
            </a:r>
            <a:r>
              <a:rPr lang="en-US" sz="4500" dirty="0" smtClean="0"/>
              <a:t>texts; develop </a:t>
            </a:r>
            <a:r>
              <a:rPr lang="en-US" sz="4500" dirty="0"/>
              <a:t>knowledge of genre conventions ranging from structure and paragraphing to tone and </a:t>
            </a:r>
            <a:r>
              <a:rPr lang="en-US" sz="4500" dirty="0" smtClean="0"/>
              <a:t>mechanics; practice </a:t>
            </a:r>
            <a:r>
              <a:rPr lang="en-US" sz="4500" dirty="0"/>
              <a:t>appropriate means of documenting research </a:t>
            </a:r>
            <a:r>
              <a:rPr lang="en-US" sz="4500" dirty="0" smtClean="0"/>
              <a:t>sources; control </a:t>
            </a:r>
            <a:r>
              <a:rPr lang="en-US" sz="4500" dirty="0"/>
              <a:t>such surface features as syntax, grammar, punctuation, and </a:t>
            </a:r>
            <a:r>
              <a:rPr lang="en-US" sz="4500" dirty="0" smtClean="0"/>
              <a:t>spelling; use </a:t>
            </a:r>
            <a:r>
              <a:rPr lang="en-US" sz="4500" dirty="0"/>
              <a:t>digital tools and environments for drafting, reviewing, revising, editing, and sharing texts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908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601465"/>
            <a:ext cx="8001000" cy="4859619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Rubric Assessment: </a:t>
            </a:r>
            <a:r>
              <a:rPr lang="en-US" dirty="0"/>
              <a:t>c</a:t>
            </a:r>
            <a:r>
              <a:rPr lang="en-US" dirty="0" smtClean="0"/>
              <a:t>ontent</a:t>
            </a:r>
            <a:r>
              <a:rPr lang="en-US" dirty="0"/>
              <a:t>, </a:t>
            </a:r>
            <a:r>
              <a:rPr lang="en-US" dirty="0" smtClean="0"/>
              <a:t>structure</a:t>
            </a:r>
            <a:r>
              <a:rPr lang="en-US" dirty="0"/>
              <a:t>, </a:t>
            </a:r>
            <a:r>
              <a:rPr lang="en-US" dirty="0" smtClean="0"/>
              <a:t>sophistication </a:t>
            </a:r>
            <a:r>
              <a:rPr lang="en-US" dirty="0"/>
              <a:t>of </a:t>
            </a:r>
            <a:r>
              <a:rPr lang="en-US" dirty="0" smtClean="0"/>
              <a:t>language</a:t>
            </a:r>
            <a:r>
              <a:rPr lang="en-US" dirty="0"/>
              <a:t>, </a:t>
            </a:r>
            <a:r>
              <a:rPr lang="en-US" dirty="0" smtClean="0"/>
              <a:t>mechanics</a:t>
            </a:r>
            <a:endParaRPr lang="en-US" dirty="0"/>
          </a:p>
          <a:p>
            <a:pPr lvl="0"/>
            <a:r>
              <a:rPr lang="en-US" dirty="0"/>
              <a:t>Basic Features for Profile: </a:t>
            </a:r>
            <a:r>
              <a:rPr lang="en-US" dirty="0" smtClean="0"/>
              <a:t>detailed </a:t>
            </a:r>
            <a:r>
              <a:rPr lang="en-US" dirty="0"/>
              <a:t>i</a:t>
            </a:r>
            <a:r>
              <a:rPr lang="en-US" dirty="0" smtClean="0"/>
              <a:t>nformation </a:t>
            </a:r>
            <a:r>
              <a:rPr lang="en-US" dirty="0"/>
              <a:t>about </a:t>
            </a:r>
            <a:r>
              <a:rPr lang="en-US" dirty="0" smtClean="0"/>
              <a:t>the subject</a:t>
            </a:r>
            <a:r>
              <a:rPr lang="en-US" dirty="0"/>
              <a:t>, </a:t>
            </a:r>
            <a:r>
              <a:rPr lang="en-US" dirty="0"/>
              <a:t>c</a:t>
            </a:r>
            <a:r>
              <a:rPr lang="en-US" dirty="0" smtClean="0"/>
              <a:t>lear </a:t>
            </a:r>
            <a:r>
              <a:rPr lang="en-US" dirty="0"/>
              <a:t>o</a:t>
            </a:r>
            <a:r>
              <a:rPr lang="en-US" dirty="0" smtClean="0"/>
              <a:t>rganizational </a:t>
            </a:r>
            <a:r>
              <a:rPr lang="en-US" dirty="0"/>
              <a:t>p</a:t>
            </a:r>
            <a:r>
              <a:rPr lang="en-US" dirty="0" smtClean="0"/>
              <a:t>lan</a:t>
            </a:r>
            <a:r>
              <a:rPr lang="en-US" dirty="0"/>
              <a:t>, </a:t>
            </a:r>
            <a:r>
              <a:rPr lang="en-US" dirty="0"/>
              <a:t>r</a:t>
            </a:r>
            <a:r>
              <a:rPr lang="en-US" dirty="0" smtClean="0"/>
              <a:t>ole </a:t>
            </a:r>
            <a:r>
              <a:rPr lang="en-US" dirty="0"/>
              <a:t>for the </a:t>
            </a:r>
            <a:r>
              <a:rPr lang="en-US" dirty="0" smtClean="0"/>
              <a:t>writer</a:t>
            </a:r>
            <a:r>
              <a:rPr lang="en-US" dirty="0"/>
              <a:t>, </a:t>
            </a:r>
            <a:r>
              <a:rPr lang="en-US" dirty="0"/>
              <a:t>p</a:t>
            </a:r>
            <a:r>
              <a:rPr lang="en-US" dirty="0" smtClean="0"/>
              <a:t>erspective </a:t>
            </a:r>
            <a:r>
              <a:rPr lang="en-US" dirty="0"/>
              <a:t>on the </a:t>
            </a:r>
            <a:r>
              <a:rPr lang="en-US" dirty="0" smtClean="0"/>
              <a:t>subject</a:t>
            </a:r>
            <a:endParaRPr lang="en-US" dirty="0"/>
          </a:p>
          <a:p>
            <a:pPr lvl="0"/>
            <a:r>
              <a:rPr lang="en-US" dirty="0"/>
              <a:t>Basic Features for Review: </a:t>
            </a:r>
            <a:r>
              <a:rPr lang="en-US" dirty="0"/>
              <a:t>w</a:t>
            </a:r>
            <a:r>
              <a:rPr lang="en-US" dirty="0" smtClean="0"/>
              <a:t>ell-presented </a:t>
            </a:r>
            <a:r>
              <a:rPr lang="en-US" dirty="0"/>
              <a:t>s</a:t>
            </a:r>
            <a:r>
              <a:rPr lang="en-US" dirty="0" smtClean="0"/>
              <a:t>ubject</a:t>
            </a:r>
            <a:r>
              <a:rPr lang="en-US" dirty="0"/>
              <a:t>, </a:t>
            </a:r>
            <a:r>
              <a:rPr lang="en-US" dirty="0"/>
              <a:t>w</a:t>
            </a:r>
            <a:r>
              <a:rPr lang="en-US" dirty="0" smtClean="0"/>
              <a:t>ell-supported </a:t>
            </a:r>
            <a:r>
              <a:rPr lang="en-US" dirty="0"/>
              <a:t>j</a:t>
            </a:r>
            <a:r>
              <a:rPr lang="en-US" dirty="0" smtClean="0"/>
              <a:t>udgment, </a:t>
            </a:r>
            <a:r>
              <a:rPr lang="en-US" dirty="0"/>
              <a:t>e</a:t>
            </a:r>
            <a:r>
              <a:rPr lang="en-US" dirty="0" smtClean="0"/>
              <a:t>ffective </a:t>
            </a:r>
            <a:r>
              <a:rPr lang="en-US" dirty="0"/>
              <a:t>c</a:t>
            </a:r>
            <a:r>
              <a:rPr lang="en-US" dirty="0" smtClean="0"/>
              <a:t>ounterargument</a:t>
            </a:r>
            <a:r>
              <a:rPr lang="en-US" dirty="0"/>
              <a:t>, </a:t>
            </a:r>
            <a:r>
              <a:rPr lang="en-US" dirty="0"/>
              <a:t>r</a:t>
            </a:r>
            <a:r>
              <a:rPr lang="en-US" dirty="0" smtClean="0"/>
              <a:t>eadable </a:t>
            </a:r>
            <a:r>
              <a:rPr lang="en-US" dirty="0"/>
              <a:t>p</a:t>
            </a:r>
            <a:r>
              <a:rPr lang="en-US" dirty="0" smtClean="0"/>
              <a:t>lan</a:t>
            </a:r>
          </a:p>
          <a:p>
            <a:pPr lvl="0"/>
            <a:r>
              <a:rPr lang="en-US" dirty="0" smtClean="0"/>
              <a:t>Peer-review </a:t>
            </a:r>
            <a:r>
              <a:rPr lang="en-US" dirty="0"/>
              <a:t>w</a:t>
            </a:r>
            <a:r>
              <a:rPr lang="en-US" dirty="0" smtClean="0"/>
              <a:t>orkshops</a:t>
            </a:r>
          </a:p>
          <a:p>
            <a:pPr lvl="0"/>
            <a:r>
              <a:rPr lang="en-US" dirty="0" smtClean="0"/>
              <a:t>Informal oral and written responses to invention and drafting work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77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59</TotalTime>
  <Words>420</Words>
  <Application>Microsoft Macintosh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Travelogue</vt:lpstr>
      <vt:lpstr>May I be of Service? </vt:lpstr>
      <vt:lpstr>First Year Learning Community</vt:lpstr>
      <vt:lpstr>Project and Audience</vt:lpstr>
      <vt:lpstr>The site will Include:</vt:lpstr>
      <vt:lpstr>The Process</vt:lpstr>
      <vt:lpstr>Student Learning Outcomes</vt:lpstr>
      <vt:lpstr>Assessment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I be of Service? </dc:title>
  <dc:creator>Laura Westengard</dc:creator>
  <cp:lastModifiedBy>Laura Westengard</cp:lastModifiedBy>
  <cp:revision>13</cp:revision>
  <dcterms:created xsi:type="dcterms:W3CDTF">2013-05-03T00:25:51Z</dcterms:created>
  <dcterms:modified xsi:type="dcterms:W3CDTF">2013-05-03T01:25:21Z</dcterms:modified>
</cp:coreProperties>
</file>