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69" r:id="rId5"/>
    <p:sldId id="259" r:id="rId6"/>
    <p:sldId id="260" r:id="rId7"/>
    <p:sldId id="262" r:id="rId8"/>
    <p:sldId id="264" r:id="rId9"/>
    <p:sldId id="263" r:id="rId10"/>
    <p:sldId id="265" r:id="rId11"/>
    <p:sldId id="267" r:id="rId12"/>
    <p:sldId id="26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9FDAE-B77E-4C1D-8FEE-BD62212E77C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E5727-F399-451A-BE86-651B78E6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5235-93FF-476B-8F0D-E401922BF9E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80D1-845B-4E02-8751-EC90324C0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80D1-845B-4E02-8751-EC90324C0B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nels title.png"/>
          <p:cNvPicPr>
            <a:picLocks noChangeAspect="1"/>
          </p:cNvPicPr>
          <p:nvPr/>
        </p:nvPicPr>
        <p:blipFill>
          <a:blip r:embed="rId2" cstate="print"/>
          <a:srcRect t="579" b="965"/>
          <a:stretch>
            <a:fillRect/>
          </a:stretch>
        </p:blipFill>
        <p:spPr>
          <a:xfrm>
            <a:off x="0" y="0"/>
            <a:ext cx="42546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1000"/>
            <a:ext cx="4191000" cy="306705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10000"/>
            <a:ext cx="419100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505200"/>
            <a:ext cx="41910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68301"/>
            <a:ext cx="1143000" cy="5741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609599"/>
            <a:ext cx="4724400" cy="55006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7200" b="1" kern="1200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  <a:latin typeface="+mn-lt"/>
                <a:ea typeface="+mn-ea"/>
                <a:cs typeface="+mn-cs"/>
              </a:defRPr>
            </a:lvl1pPr>
          </a:lstStyle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tent 2.png"/>
          <p:cNvPicPr>
            <a:picLocks noChangeAspect="1"/>
          </p:cNvPicPr>
          <p:nvPr/>
        </p:nvPicPr>
        <p:blipFill>
          <a:blip r:embed="rId2" cstate="print"/>
          <a:srcRect l="70112" r="4801" b="2931"/>
          <a:stretch>
            <a:fillRect/>
          </a:stretch>
        </p:blipFill>
        <p:spPr>
          <a:xfrm flipH="1">
            <a:off x="-1" y="0"/>
            <a:ext cx="2409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308972"/>
            <a:ext cx="5943600" cy="2352675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4684059"/>
            <a:ext cx="5943600" cy="11071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36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6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59436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450" y="3943350"/>
            <a:ext cx="5875338" cy="116205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54106"/>
            <a:ext cx="6172200" cy="3200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8450" y="5105401"/>
            <a:ext cx="5875338" cy="10048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0" y="3941064"/>
            <a:ext cx="5879592" cy="116128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356616"/>
            <a:ext cx="6172200" cy="3200400"/>
          </a:xfrm>
          <a:prstGeom prst="roundRect">
            <a:avLst>
              <a:gd name="adj" fmla="val 12886"/>
            </a:avLst>
          </a:prstGeom>
          <a:effectLst>
            <a:reflection blurRad="6350" stA="50000" endA="275" endPos="40000" dist="101600" dir="5400000" sy="-100000" algn="bl" rotWithShape="0"/>
            <a:softEdge rad="63500"/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0" y="5102352"/>
            <a:ext cx="5879592" cy="10058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ontent 2.png"/>
          <p:cNvPicPr>
            <a:picLocks noChangeAspect="1"/>
          </p:cNvPicPr>
          <p:nvPr/>
        </p:nvPicPr>
        <p:blipFill>
          <a:blip r:embed="rId13" cstate="print"/>
          <a:srcRect r="4801" b="2931"/>
          <a:stretch>
            <a:fillRect/>
          </a:stretch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80094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981200"/>
            <a:ext cx="58674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658009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FD1221A-0361-4C4F-9241-5085F768DE9B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12" y="2693894"/>
            <a:ext cx="1452282" cy="137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0" b="1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</a:defRPr>
            </a:lvl1pPr>
          </a:lstStyle>
          <a:p>
            <a:fld id="{52B18102-1AEE-45DE-BA65-ED4C8A11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"/>
        <a:defRPr sz="20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83-apps.appl.cuny.edu.citytech.ezproxy.cuny.edu:2048/F/947JL3U429SV3286LLFIQH5VEXD56KIRVCMAYK6NMXLBSG7D76-15669?func=full-set-set&amp;set_number=083754&amp;set_entry=000002&amp;format=99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zclarke.com/?cat=1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83-apps.appl.cuny.edu.citytech.ezproxy.cuny.edu:2048/F/947JL3U429SV3286LLFIQH5VEXD56KIRVCMAYK6NMXLBSG7D76-15669?func=full-set-set&amp;set_number=083754&amp;set_entry=000002&amp;format=99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zclarke.com/?cat=1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lab.citytech.cuny.edu/spe1330fall201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citytech.cuny.edu/instruction/presentations/guide/evaluating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citytech.cuny.edu/instruction/presentations/guide/books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rary.citytech.cuny.edu/instruction/presentations/guide/articles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citytech.cuny.edu/instruction/presentations/guide/plagiarism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Public Speaking  and Information </a:t>
            </a:r>
            <a:r>
              <a:rPr lang="en-US" sz="4400" dirty="0" smtClean="0"/>
              <a:t>Literacy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10000"/>
            <a:ext cx="4191000" cy="160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Prof. Karen Goodlad</a:t>
            </a:r>
          </a:p>
          <a:p>
            <a:r>
              <a:rPr lang="en-US" dirty="0" smtClean="0"/>
              <a:t>Perspectives in Hospitality Management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2012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324600" cy="792162"/>
          </a:xfrm>
        </p:spPr>
        <p:txBody>
          <a:bodyPr/>
          <a:lstStyle/>
          <a:p>
            <a:pPr lvl="0"/>
            <a:r>
              <a:rPr lang="en-US" b="1" dirty="0" smtClean="0"/>
              <a:t>Tips for avoiding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19200"/>
            <a:ext cx="6019800" cy="51054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While you are starting your research, taking notes, writing your outline, and beginning your first draft, record all books, articles, websites, and other resources that you consult.</a:t>
            </a:r>
          </a:p>
          <a:p>
            <a:pPr lvl="0"/>
            <a:r>
              <a:rPr lang="en-US" sz="2400" dirty="0" smtClean="0"/>
              <a:t>Know which citation style your instructor requires (usually APA or MLA) and know how to use it.</a:t>
            </a:r>
          </a:p>
          <a:p>
            <a:r>
              <a:rPr lang="en-US" sz="2400" dirty="0" smtClean="0"/>
              <a:t>HMGT uses APA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APA Standards for Reference</a:t>
            </a:r>
            <a:r>
              <a:rPr lang="en-US" b="1" baseline="0" dirty="0" smtClean="0"/>
              <a:t> Pages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47800"/>
            <a:ext cx="5867400" cy="49530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Oz Clarke,  wine writer</a:t>
            </a:r>
          </a:p>
          <a:p>
            <a:pPr lvl="1"/>
            <a:r>
              <a:rPr lang="en-US" sz="2400" dirty="0" smtClean="0">
                <a:hlinkClick r:id="rId3"/>
              </a:rPr>
              <a:t>Books</a:t>
            </a:r>
            <a:r>
              <a:rPr lang="en-US" sz="2400" dirty="0" smtClean="0"/>
              <a:t>   </a:t>
            </a:r>
          </a:p>
          <a:p>
            <a:pPr lvl="1"/>
            <a:r>
              <a:rPr lang="en-US" sz="2400" dirty="0" smtClean="0"/>
              <a:t>Articles   </a:t>
            </a:r>
          </a:p>
          <a:p>
            <a:pPr lvl="1"/>
            <a:r>
              <a:rPr lang="en-US" sz="2400" dirty="0" smtClean="0">
                <a:hlinkClick r:id="rId4"/>
              </a:rPr>
              <a:t>Website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172200" cy="1143000"/>
          </a:xfrm>
        </p:spPr>
        <p:txBody>
          <a:bodyPr/>
          <a:lstStyle/>
          <a:p>
            <a:r>
              <a:rPr lang="en-US" b="1" dirty="0" smtClean="0"/>
              <a:t>Some APA Standards for Citations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90600"/>
            <a:ext cx="6400800" cy="58674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Oz Clarke,  wine writer</a:t>
            </a:r>
          </a:p>
          <a:p>
            <a:pPr lvl="1"/>
            <a:r>
              <a:rPr lang="en-US" sz="2400" dirty="0" smtClean="0">
                <a:hlinkClick r:id="rId3"/>
              </a:rPr>
              <a:t>Books</a:t>
            </a:r>
            <a:r>
              <a:rPr lang="en-US" sz="2400" dirty="0" smtClean="0"/>
              <a:t>   </a:t>
            </a:r>
          </a:p>
          <a:p>
            <a:pPr lvl="2"/>
            <a:r>
              <a:rPr lang="en-US" sz="2400" dirty="0" smtClean="0"/>
              <a:t>(Clarke, p140, 2008)</a:t>
            </a:r>
          </a:p>
          <a:p>
            <a:pPr lvl="2"/>
            <a:r>
              <a:rPr lang="en-US" sz="2400" dirty="0" smtClean="0"/>
              <a:t> (Clarke, 2008)</a:t>
            </a:r>
          </a:p>
          <a:p>
            <a:pPr lvl="1"/>
            <a:r>
              <a:rPr lang="en-US" sz="2400" dirty="0" smtClean="0"/>
              <a:t>Articles   </a:t>
            </a:r>
          </a:p>
          <a:p>
            <a:pPr lvl="2"/>
            <a:r>
              <a:rPr lang="en-US" sz="2400" dirty="0" smtClean="0"/>
              <a:t>(Clarke, p12, 2010)</a:t>
            </a:r>
          </a:p>
          <a:p>
            <a:pPr lvl="2"/>
            <a:r>
              <a:rPr lang="en-US" sz="2400" dirty="0" smtClean="0"/>
              <a:t>(Clarke, 2010)</a:t>
            </a:r>
          </a:p>
          <a:p>
            <a:pPr lvl="1"/>
            <a:r>
              <a:rPr lang="en-US" sz="2400" dirty="0" smtClean="0">
                <a:hlinkClick r:id="rId4"/>
              </a:rPr>
              <a:t>Website  </a:t>
            </a:r>
            <a:endParaRPr lang="en-US" sz="2400" dirty="0" smtClean="0"/>
          </a:p>
          <a:p>
            <a:pPr lvl="2"/>
            <a:r>
              <a:rPr lang="en-US" sz="2400" dirty="0" smtClean="0"/>
              <a:t>(Clarke, </a:t>
            </a:r>
            <a:r>
              <a:rPr lang="en-US" sz="2400" dirty="0" err="1" smtClean="0"/>
              <a:t>para</a:t>
            </a:r>
            <a:r>
              <a:rPr lang="en-US" sz="2400" dirty="0" smtClean="0"/>
              <a:t> 4, </a:t>
            </a:r>
            <a:r>
              <a:rPr lang="en-US" sz="2400" dirty="0" err="1" smtClean="0"/>
              <a:t>nd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(Clarke, </a:t>
            </a:r>
            <a:r>
              <a:rPr lang="en-US" sz="2400" dirty="0" err="1" smtClean="0"/>
              <a:t>nd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944562"/>
          </a:xfrm>
        </p:spPr>
        <p:txBody>
          <a:bodyPr/>
          <a:lstStyle/>
          <a:p>
            <a:r>
              <a:rPr lang="en-US" dirty="0" smtClean="0"/>
              <a:t>Terms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495799"/>
          </a:xfrm>
        </p:spPr>
        <p:txBody>
          <a:bodyPr/>
          <a:lstStyle/>
          <a:p>
            <a:r>
              <a:rPr lang="en-US" dirty="0" smtClean="0"/>
              <a:t>Source=</a:t>
            </a:r>
            <a:r>
              <a:rPr lang="en-US" baseline="0" dirty="0" smtClean="0"/>
              <a:t> reference</a:t>
            </a:r>
          </a:p>
          <a:p>
            <a:r>
              <a:rPr lang="en-US" baseline="0" dirty="0" smtClean="0"/>
              <a:t>Citation</a:t>
            </a:r>
          </a:p>
          <a:p>
            <a:r>
              <a:rPr lang="en-US" baseline="0" dirty="0" smtClean="0"/>
              <a:t>How do you know a source is reputable?</a:t>
            </a:r>
          </a:p>
          <a:p>
            <a:r>
              <a:rPr lang="en-US" sz="20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rPr>
              <a:t>Plagiarism</a:t>
            </a:r>
          </a:p>
          <a:p>
            <a:r>
              <a:rPr lang="en-US" sz="2000" kern="1200" baseline="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rPr>
              <a:t>APA</a:t>
            </a:r>
            <a:endParaRPr lang="en-US" sz="2000" kern="1200" baseline="0" dirty="0" smtClean="0">
              <a:gradFill>
                <a:gsLst>
                  <a:gs pos="0">
                    <a:schemeClr val="tx1"/>
                  </a:gs>
                  <a:gs pos="99000">
                    <a:schemeClr val="tx1">
                      <a:alpha val="85000"/>
                    </a:schemeClr>
                  </a:gs>
                  <a:gs pos="86000">
                    <a:schemeClr val="tx1">
                      <a:alpha val="70000"/>
                    </a:schemeClr>
                  </a:gs>
                </a:gsLst>
                <a:lin ang="5400000" scaled="0"/>
              </a:gradFill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Example of a CUNY C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279" y="3657600"/>
            <a:ext cx="4616271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90800" y="4038600"/>
            <a:ext cx="6324600" cy="1752601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</a:t>
            </a:r>
            <a:r>
              <a:rPr lang="en-US" sz="2800" dirty="0" smtClean="0"/>
              <a:t>There are always three speeches, for every one you actually gave. The one you practiced, the one you gave, and the one you wish you gave.” </a:t>
            </a:r>
            <a:endParaRPr lang="en-US" sz="28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		-</a:t>
            </a:r>
            <a:r>
              <a:rPr lang="en-US" sz="2400" b="1" dirty="0" smtClean="0"/>
              <a:t>Dale </a:t>
            </a:r>
            <a:r>
              <a:rPr lang="en-US" sz="2400" b="1" dirty="0" smtClean="0"/>
              <a:t>Carnegie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5200" y="4843272"/>
            <a:ext cx="4724400" cy="1161288"/>
          </a:xfrm>
        </p:spPr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 </a:t>
            </a:r>
            <a:r>
              <a:rPr lang="en-US" sz="3200" b="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Let thy speech be better than silence, </a:t>
            </a:r>
            <a:br>
              <a:rPr lang="en-US" sz="3200" b="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</a:br>
            <a:r>
              <a:rPr lang="en-US" sz="3200" b="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or be silent.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834640" y="6004560"/>
            <a:ext cx="5879592" cy="1005840"/>
          </a:xfrm>
        </p:spPr>
        <p:txBody>
          <a:bodyPr/>
          <a:lstStyle/>
          <a:p>
            <a:pPr lvl="0" algn="ctr"/>
            <a:r>
              <a:rPr lang="en-US" sz="3200" b="1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-</a:t>
            </a:r>
            <a:r>
              <a:rPr lang="en-US" sz="2400" b="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Dionysius Of Halicarnassus </a:t>
            </a:r>
            <a:r>
              <a:rPr lang="en-US" sz="3200" b="1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  </a:t>
            </a:r>
            <a:endParaRPr lang="en-US" dirty="0"/>
          </a:p>
        </p:txBody>
      </p:sp>
      <p:pic>
        <p:nvPicPr>
          <p:cNvPr id="6148" name="Picture 4" descr="http://blog.anuragaggarwal.com/wp-content/uploads/2011/09/public-speaking.jpg"/>
          <p:cNvPicPr>
            <a:picLocks noChangeAspect="1" noChangeArrowheads="1"/>
          </p:cNvPicPr>
          <p:nvPr/>
        </p:nvPicPr>
        <p:blipFill>
          <a:blip r:embed="rId3" cstate="print"/>
          <a:srcRect t="3509" b="7018"/>
          <a:stretch>
            <a:fillRect/>
          </a:stretch>
        </p:blipFill>
        <p:spPr bwMode="auto">
          <a:xfrm>
            <a:off x="3581400" y="381000"/>
            <a:ext cx="4572000" cy="40789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38400" y="4462461"/>
            <a:ext cx="5867400" cy="1162050"/>
          </a:xfrm>
        </p:spPr>
        <p:txBody>
          <a:bodyPr/>
          <a:lstStyle/>
          <a:p>
            <a:r>
              <a:rPr lang="en-US" sz="2800" dirty="0" smtClean="0"/>
              <a:t>“It usually takes me more than three weeks to prepare a good impromptu speech.”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4600" y="354106"/>
            <a:ext cx="5715000" cy="3200400"/>
          </a:xfrm>
        </p:spPr>
        <p:txBody>
          <a:bodyPr>
            <a:normAutofit/>
          </a:bodyPr>
          <a:lstStyle/>
          <a:p>
            <a:pPr marL="6350" indent="-6350">
              <a:buNone/>
            </a:pPr>
            <a:r>
              <a:rPr lang="en-US" sz="2800" dirty="0" smtClean="0">
                <a:hlinkClick r:id="rId3"/>
              </a:rPr>
              <a:t>Link </a:t>
            </a:r>
            <a:r>
              <a:rPr lang="en-US" sz="2800" dirty="0" smtClean="0"/>
              <a:t>to Professor Davis’ website for information about how to best approach public speaking </a:t>
            </a:r>
            <a:r>
              <a:rPr lang="en-US" sz="2400" dirty="0" smtClean="0"/>
              <a:t>assignments.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838450" y="5791200"/>
            <a:ext cx="5875338" cy="83820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- Mark Twain</a:t>
            </a:r>
            <a:endParaRPr lang="en-US" sz="3200" dirty="0"/>
          </a:p>
        </p:txBody>
      </p:sp>
      <p:pic>
        <p:nvPicPr>
          <p:cNvPr id="47106" name="Picture 2" descr="http://openlab.citytech.cuny.edu/spe1330fall2011/files/2011/07/cropped-Public-spea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3600"/>
            <a:ext cx="9144000" cy="1926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629400" cy="1143000"/>
          </a:xfrm>
        </p:spPr>
        <p:txBody>
          <a:bodyPr/>
          <a:lstStyle/>
          <a:p>
            <a:r>
              <a:rPr lang="en-US" sz="3200" b="1" dirty="0" smtClean="0"/>
              <a:t>Library Research Guide</a:t>
            </a:r>
          </a:p>
          <a:p>
            <a:r>
              <a:rPr lang="en-US" sz="3200" b="1" dirty="0" smtClean="0"/>
              <a:t>Evaluating Information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24000"/>
            <a:ext cx="6400800" cy="5029200"/>
          </a:xfrm>
        </p:spPr>
        <p:txBody>
          <a:bodyPr>
            <a:normAutofit/>
          </a:bodyPr>
          <a:lstStyle/>
          <a:p>
            <a:r>
              <a:rPr lang="en-US" sz="20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rPr>
              <a:t>has it been edited, reviewed, verified, fact-checked</a:t>
            </a:r>
            <a:endParaRPr lang="en-US" b="1" dirty="0" smtClean="0"/>
          </a:p>
          <a:p>
            <a:pPr lvl="0"/>
            <a:r>
              <a:rPr lang="en-US" dirty="0" smtClean="0"/>
              <a:t>Information that you get from print sources in the library has been evaluated twice:</a:t>
            </a:r>
          </a:p>
          <a:p>
            <a:pPr lvl="1"/>
            <a:r>
              <a:rPr lang="en-US" dirty="0" smtClean="0"/>
              <a:t>By the publisher of the book or periodical</a:t>
            </a:r>
          </a:p>
          <a:p>
            <a:pPr lvl="1"/>
            <a:r>
              <a:rPr lang="en-US" dirty="0" smtClean="0"/>
              <a:t>By the City Tech librarian who selected it for our library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09600"/>
            <a:ext cx="1015663" cy="6019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http://library.citytech.cuny.edu/instruction/presentations/guide/evaluating.php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76200"/>
            <a:ext cx="6400800" cy="1325562"/>
          </a:xfrm>
        </p:spPr>
        <p:txBody>
          <a:bodyPr/>
          <a:lstStyle/>
          <a:p>
            <a:pPr lvl="0"/>
            <a:r>
              <a:rPr lang="en-US" sz="3200" b="1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What should you look for when you evaluate information?</a:t>
            </a:r>
            <a:r>
              <a:rPr lang="en-US" sz="32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6400800" cy="4953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b="1" dirty="0" smtClean="0"/>
              <a:t>Accuracy</a:t>
            </a:r>
            <a:r>
              <a:rPr lang="en-US" sz="1800" b="1" dirty="0" smtClean="0"/>
              <a:t>:</a:t>
            </a:r>
            <a:r>
              <a:rPr lang="en-US" sz="1800" dirty="0" smtClean="0"/>
              <a:t> Is the information correct? Are the sources (references) cited? Can you verify the information in another source?</a:t>
            </a:r>
          </a:p>
          <a:p>
            <a:pPr lvl="0"/>
            <a:r>
              <a:rPr lang="en-US" sz="3000" b="1" dirty="0" smtClean="0"/>
              <a:t>Expertise</a:t>
            </a:r>
            <a:r>
              <a:rPr lang="en-US" sz="1800" b="1" dirty="0" smtClean="0"/>
              <a:t>:</a:t>
            </a:r>
            <a:r>
              <a:rPr lang="en-US" sz="1800" dirty="0" smtClean="0"/>
              <a:t> Who is the author or organization that is responsible for the information? Is the author/organization an expert on the subject? Can you verify his or her credentials?</a:t>
            </a:r>
          </a:p>
          <a:p>
            <a:pPr lvl="0"/>
            <a:r>
              <a:rPr lang="en-US" sz="3000" b="1" dirty="0" smtClean="0"/>
              <a:t>Objectivity</a:t>
            </a:r>
            <a:r>
              <a:rPr lang="en-US" sz="1800" b="1" dirty="0" smtClean="0"/>
              <a:t>:</a:t>
            </a:r>
            <a:r>
              <a:rPr lang="en-US" sz="1800" dirty="0" smtClean="0"/>
              <a:t> Is the information biased in any way? Is the author or organization trying to sell you something or convince you of something? Is the information based on fact or opinion?</a:t>
            </a:r>
          </a:p>
          <a:p>
            <a:pPr lvl="0"/>
            <a:r>
              <a:rPr lang="en-US" sz="3000" b="1" dirty="0" smtClean="0"/>
              <a:t>Currency</a:t>
            </a:r>
            <a:r>
              <a:rPr lang="en-US" sz="1800" b="1" dirty="0" smtClean="0"/>
              <a:t>:</a:t>
            </a:r>
            <a:r>
              <a:rPr lang="en-US" sz="1800" dirty="0" smtClean="0"/>
              <a:t> Can you find a publication date for this source? If it's a website, when was the website last updated? Does the information seem relevant or is it out of date?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Books, Journals &amp;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981200"/>
            <a:ext cx="6172200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Finding Books on the Library </a:t>
            </a:r>
            <a:r>
              <a:rPr lang="en-US" sz="2400" dirty="0" smtClean="0">
                <a:hlinkClick r:id="rId3"/>
              </a:rPr>
              <a:t>Website</a:t>
            </a:r>
            <a:endParaRPr lang="en-US" sz="2400" dirty="0" smtClean="0"/>
          </a:p>
          <a:p>
            <a:pPr lvl="1"/>
            <a:r>
              <a:rPr lang="en-US" sz="1800" dirty="0" smtClean="0"/>
              <a:t>Are books available on your topic/industry leaner/leading organization?</a:t>
            </a:r>
          </a:p>
          <a:p>
            <a:r>
              <a:rPr lang="en-US" sz="2400" dirty="0" smtClean="0"/>
              <a:t>Finding Articles on the Library</a:t>
            </a:r>
            <a:r>
              <a:rPr lang="en-US" sz="2400" baseline="0" dirty="0" smtClean="0"/>
              <a:t> </a:t>
            </a:r>
            <a:r>
              <a:rPr lang="en-US" sz="2400" baseline="0" dirty="0" smtClean="0">
                <a:hlinkClick r:id="rId4"/>
              </a:rPr>
              <a:t>Website</a:t>
            </a:r>
            <a:endParaRPr lang="en-US" sz="2400" baseline="0" dirty="0" smtClean="0"/>
          </a:p>
          <a:p>
            <a:pPr lvl="1"/>
            <a:r>
              <a:rPr lang="en-US" sz="1800" dirty="0" smtClean="0"/>
              <a:t>Are articles available on your topic/industry leaner/leading organization?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What is plagiarism?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981200"/>
            <a:ext cx="6324600" cy="4114799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Plagiarism is representing someone else's ideas, words, images, music, video, etc. as your own, either intentionally or unintentionally, without citing the source of the information.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09600"/>
            <a:ext cx="1015663" cy="6019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http://library.citytech.cuny.edu/instruction/presentations/guide/plagiarism.php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Avoiding Plagiarism and Citing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Why do I need to cite my sources?</a:t>
            </a:r>
            <a:endParaRPr lang="en-US" dirty="0" smtClean="0"/>
          </a:p>
          <a:p>
            <a:pPr lvl="1"/>
            <a:r>
              <a:rPr lang="en-US" dirty="0" smtClean="0"/>
              <a:t>Giving credit to others for their ideas and work</a:t>
            </a:r>
          </a:p>
          <a:p>
            <a:pPr lvl="1"/>
            <a:r>
              <a:rPr lang="en-US" dirty="0" smtClean="0"/>
              <a:t>Showing your audience where to find the sources used in your research</a:t>
            </a:r>
          </a:p>
          <a:p>
            <a:pPr lvl="0"/>
            <a:r>
              <a:rPr lang="en-US" dirty="0" smtClean="0"/>
              <a:t>Plagiarism's possible consequences include:</a:t>
            </a:r>
            <a:br>
              <a:rPr lang="en-US" dirty="0" smtClean="0"/>
            </a:br>
            <a:r>
              <a:rPr lang="en-US" dirty="0" smtClean="0"/>
              <a:t>• Receiving no credit for the assignment</a:t>
            </a:r>
            <a:br>
              <a:rPr lang="en-US" dirty="0" smtClean="0"/>
            </a:br>
            <a:r>
              <a:rPr lang="en-US" dirty="0" smtClean="0"/>
              <a:t>• Failing the assignment</a:t>
            </a:r>
            <a:br>
              <a:rPr lang="en-US" dirty="0" smtClean="0"/>
            </a:br>
            <a:r>
              <a:rPr lang="en-US" dirty="0" smtClean="0"/>
              <a:t>• Failing the class</a:t>
            </a:r>
            <a:br>
              <a:rPr lang="en-US" dirty="0" smtClean="0"/>
            </a:br>
            <a:r>
              <a:rPr lang="en-US" dirty="0" smtClean="0"/>
              <a:t>• Suspension and expulsion from college</a:t>
            </a:r>
          </a:p>
          <a:p>
            <a:pPr lvl="0"/>
            <a:r>
              <a:rPr lang="en-US" dirty="0" smtClean="0"/>
              <a:t>See the </a:t>
            </a:r>
            <a:r>
              <a:rPr lang="en-US" u="sng" dirty="0" smtClean="0"/>
              <a:t>Student Handbook</a:t>
            </a:r>
            <a:r>
              <a:rPr lang="en-US" dirty="0" smtClean="0"/>
              <a:t> (.</a:t>
            </a:r>
            <a:r>
              <a:rPr lang="en-US" dirty="0" err="1" smtClean="0"/>
              <a:t>pdf</a:t>
            </a:r>
            <a:r>
              <a:rPr lang="en-US" dirty="0" smtClean="0"/>
              <a:t>) for the complete College policy on academic integrity.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nels">
  <a:themeElements>
    <a:clrScheme name="Panels">
      <a:dk1>
        <a:srgbClr val="340B07"/>
      </a:dk1>
      <a:lt1>
        <a:srgbClr val="FFFFFF"/>
      </a:lt1>
      <a:dk2>
        <a:srgbClr val="182912"/>
      </a:dk2>
      <a:lt2>
        <a:srgbClr val="FBF0F2"/>
      </a:lt2>
      <a:accent1>
        <a:srgbClr val="694F36"/>
      </a:accent1>
      <a:accent2>
        <a:srgbClr val="98604A"/>
      </a:accent2>
      <a:accent3>
        <a:srgbClr val="8E3B4D"/>
      </a:accent3>
      <a:accent4>
        <a:srgbClr val="837954"/>
      </a:accent4>
      <a:accent5>
        <a:srgbClr val="4E3B28"/>
      </a:accent5>
      <a:accent6>
        <a:srgbClr val="AC7A0C"/>
      </a:accent6>
      <a:hlink>
        <a:srgbClr val="A03849"/>
      </a:hlink>
      <a:folHlink>
        <a:srgbClr val="AA845D"/>
      </a:folHlink>
    </a:clrScheme>
    <a:fontScheme name="Panels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nels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100000"/>
                <a:satMod val="150000"/>
              </a:schemeClr>
            </a:gs>
            <a:gs pos="35000">
              <a:schemeClr val="phClr">
                <a:tint val="90000"/>
                <a:alpha val="85000"/>
                <a:satMod val="150000"/>
              </a:schemeClr>
            </a:gs>
            <a:gs pos="100000">
              <a:schemeClr val="phClr">
                <a:tint val="80000"/>
                <a:alpha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5000"/>
              </a:schemeClr>
            </a:gs>
            <a:gs pos="80000">
              <a:schemeClr val="phClr">
                <a:shade val="90000"/>
                <a:satMod val="135000"/>
              </a:schemeClr>
            </a:gs>
            <a:gs pos="100000">
              <a:schemeClr val="phClr">
                <a:tint val="90000"/>
                <a:shade val="100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alpha val="80000"/>
              <a:satMod val="105000"/>
            </a:schemeClr>
          </a:solidFill>
          <a:prstDash val="solid"/>
        </a:ln>
        <a:ln w="12700" cap="flat" cmpd="sng" algn="ctr">
          <a:solidFill>
            <a:schemeClr val="phClr">
              <a:alpha val="70000"/>
            </a:schemeClr>
          </a:solidFill>
          <a:prstDash val="solid"/>
        </a:ln>
        <a:ln w="19050" cap="flat" cmpd="sng" algn="ctr">
          <a:solidFill>
            <a:schemeClr val="phClr">
              <a:alpha val="6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</a:effectLst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  <a:reflection blurRad="12700" stA="35000" endPos="4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4200000"/>
            </a:lightRig>
          </a:scene3d>
          <a:sp3d prstMaterial="softEdge"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150000"/>
              </a:schemeClr>
              <a:schemeClr val="phClr">
                <a:tint val="97000"/>
                <a:shade val="85000"/>
                <a:satMod val="150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100000">
              <a:schemeClr val="phClr">
                <a:shade val="4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Panels</Template>
  <TotalTime>258</TotalTime>
  <Words>558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Panels</vt:lpstr>
      <vt:lpstr>Public Speaking  and Information Literacy</vt:lpstr>
      <vt:lpstr>Public Speaking</vt:lpstr>
      <vt:lpstr> Let thy speech be better than silence,  or be silent.</vt:lpstr>
      <vt:lpstr>“It usually takes me more than three weeks to prepare a good impromptu speech.” </vt:lpstr>
      <vt:lpstr>Library Research Guide Evaluating Information Sources</vt:lpstr>
      <vt:lpstr>What should you look for when you evaluate information? </vt:lpstr>
      <vt:lpstr>Books, Journals &amp; Articles</vt:lpstr>
      <vt:lpstr>What is plagiarism?</vt:lpstr>
      <vt:lpstr>Avoiding Plagiarism and Citing Sources</vt:lpstr>
      <vt:lpstr>Tips for avoiding plagiarism</vt:lpstr>
      <vt:lpstr>Some APA Standards for Reference Pages</vt:lpstr>
      <vt:lpstr>Some APA Standards for Citations</vt:lpstr>
      <vt:lpstr>Terms to know…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Literacy</dc:title>
  <dc:creator> </dc:creator>
  <cp:lastModifiedBy> </cp:lastModifiedBy>
  <cp:revision>5</cp:revision>
  <dcterms:created xsi:type="dcterms:W3CDTF">2011-09-13T01:58:39Z</dcterms:created>
  <dcterms:modified xsi:type="dcterms:W3CDTF">2012-12-03T17:09:24Z</dcterms:modified>
</cp:coreProperties>
</file>