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384048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B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6747" autoAdjust="0"/>
  </p:normalViewPr>
  <p:slideViewPr>
    <p:cSldViewPr>
      <p:cViewPr>
        <p:scale>
          <a:sx n="25" d="100"/>
          <a:sy n="25" d="100"/>
        </p:scale>
        <p:origin x="-2418" y="816"/>
      </p:cViewPr>
      <p:guideLst>
        <p:guide orient="horz" pos="12096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C677-D408-476C-81E8-3BE1FDF6B81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58975" y="685800"/>
            <a:ext cx="2940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96D5D-1352-433B-AD52-F097A3B3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1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685800"/>
            <a:ext cx="294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96D5D-1352-433B-AD52-F097A3B312C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1930382"/>
            <a:ext cx="2798064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1762720"/>
            <a:ext cx="2304288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7C-6E87-48CC-9C7E-363FCDC4689C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921E-5355-48B8-BDAD-CB723FA8F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7C-6E87-48CC-9C7E-363FCDC4689C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921E-5355-48B8-BDAD-CB723FA8F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537976"/>
            <a:ext cx="7406640" cy="327685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537976"/>
            <a:ext cx="21671280" cy="32768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7C-6E87-48CC-9C7E-363FCDC4689C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921E-5355-48B8-BDAD-CB723FA8F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4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7C-6E87-48CC-9C7E-363FCDC4689C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921E-5355-48B8-BDAD-CB723FA8F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3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4678642"/>
            <a:ext cx="27980640" cy="762762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6277596"/>
            <a:ext cx="27980640" cy="840104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7C-6E87-48CC-9C7E-363FCDC4689C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921E-5355-48B8-BDAD-CB723FA8F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5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8961124"/>
            <a:ext cx="14538960" cy="2534539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8961124"/>
            <a:ext cx="14538960" cy="2534539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7C-6E87-48CC-9C7E-363FCDC4689C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921E-5355-48B8-BDAD-CB723FA8F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7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8596632"/>
            <a:ext cx="14544677" cy="358266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2179300"/>
            <a:ext cx="14544677" cy="2212721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8596632"/>
            <a:ext cx="14550390" cy="358266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2179300"/>
            <a:ext cx="14550390" cy="2212721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7C-6E87-48CC-9C7E-363FCDC4689C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921E-5355-48B8-BDAD-CB723FA8F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9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7C-6E87-48CC-9C7E-363FCDC4689C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921E-5355-48B8-BDAD-CB723FA8F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7C-6E87-48CC-9C7E-363FCDC4689C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921E-5355-48B8-BDAD-CB723FA8F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2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529080"/>
            <a:ext cx="10829927" cy="650748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529084"/>
            <a:ext cx="18402300" cy="3277743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8036564"/>
            <a:ext cx="10829927" cy="2626995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7C-6E87-48CC-9C7E-363FCDC4689C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921E-5355-48B8-BDAD-CB723FA8F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26883360"/>
            <a:ext cx="19751040" cy="317373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431540"/>
            <a:ext cx="19751040" cy="2304288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0057092"/>
            <a:ext cx="19751040" cy="450722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7C-6E87-48CC-9C7E-363FCDC4689C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921E-5355-48B8-BDAD-CB723FA8F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4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537972"/>
            <a:ext cx="29626560" cy="64008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8961124"/>
            <a:ext cx="29626560" cy="2534539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35595562"/>
            <a:ext cx="7680960" cy="20447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FB7C-6E87-48CC-9C7E-363FCDC4689C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35595562"/>
            <a:ext cx="10424160" cy="20447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35595562"/>
            <a:ext cx="7680960" cy="20447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921E-5355-48B8-BDAD-CB723FA8F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7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7151" y="173552"/>
            <a:ext cx="32918400" cy="122208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 </a:t>
            </a:r>
            <a:r>
              <a:rPr lang="en-US" sz="9800" b="1" dirty="0">
                <a:latin typeface="Aharoni" panose="02010803020104030203" pitchFamily="2" charset="-79"/>
                <a:cs typeface="Aharoni" panose="02010803020104030203" pitchFamily="2" charset="-79"/>
              </a:rPr>
              <a:t>Mathematical Modeling of Food Waste Generation and </a:t>
            </a:r>
            <a:r>
              <a:rPr lang="en-US" sz="9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98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Urban Ecology </a:t>
            </a:r>
            <a:r>
              <a:rPr lang="en-US" sz="9800" b="1" dirty="0">
                <a:latin typeface="Aharoni" panose="02010803020104030203" pitchFamily="2" charset="-79"/>
                <a:cs typeface="Aharoni" panose="02010803020104030203" pitchFamily="2" charset="-79"/>
              </a:rPr>
              <a:t>in New York </a:t>
            </a:r>
            <a:r>
              <a:rPr lang="en-US" sz="9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City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6700" dirty="0"/>
              <a:t/>
            </a:r>
            <a:br>
              <a:rPr lang="en-US" sz="6700" dirty="0"/>
            </a:br>
            <a:r>
              <a:rPr lang="en-US" sz="9600" dirty="0" smtClean="0"/>
              <a:t>	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Group logo of Energy and Environmental Simulation Laboratory (EESL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645" y="3009509"/>
            <a:ext cx="3355691" cy="35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TUioqSdJiQbqRQk5MRw9lm4Ou6OKYm6spW0lmNAedCwEXox9T0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65866"/>
            <a:ext cx="2438399" cy="263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4484615"/>
            <a:ext cx="3291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Maiandra GD" panose="020E0502030308020204" pitchFamily="34" charset="0"/>
              </a:rPr>
              <a:t>Abraham </a:t>
            </a:r>
            <a:r>
              <a:rPr lang="en-US" sz="6600" b="1" dirty="0" err="1">
                <a:latin typeface="Maiandra GD" panose="020E0502030308020204" pitchFamily="34" charset="0"/>
              </a:rPr>
              <a:t>Setiawan</a:t>
            </a:r>
            <a:r>
              <a:rPr lang="en-US" sz="6600" b="1" dirty="0">
                <a:latin typeface="Maiandra GD" panose="020E0502030308020204" pitchFamily="34" charset="0"/>
              </a:rPr>
              <a:t>, and Masato R. </a:t>
            </a:r>
            <a:r>
              <a:rPr lang="en-US" sz="6600" b="1" dirty="0" smtClean="0">
                <a:latin typeface="Maiandra GD" panose="020E0502030308020204" pitchFamily="34" charset="0"/>
              </a:rPr>
              <a:t>Nakamura</a:t>
            </a:r>
            <a:r>
              <a:rPr lang="en-US" sz="9600" dirty="0" smtClean="0">
                <a:latin typeface="Bodoni" pitchFamily="18" charset="0"/>
              </a:rPr>
              <a:t/>
            </a:r>
            <a:br>
              <a:rPr lang="en-US" sz="9600" dirty="0" smtClean="0">
                <a:latin typeface="Bodoni" pitchFamily="18" charset="0"/>
              </a:rPr>
            </a:br>
            <a:r>
              <a:rPr lang="en-US" sz="9600" dirty="0" smtClean="0">
                <a:latin typeface="Bodoni" pitchFamily="18" charset="0"/>
              </a:rPr>
              <a:t>	   </a:t>
            </a:r>
            <a:r>
              <a:rPr lang="en-US" sz="5400" i="1" dirty="0" smtClean="0">
                <a:latin typeface="Baskerville Old Face" panose="02020602080505020303" pitchFamily="18" charset="0"/>
              </a:rPr>
              <a:t>Department </a:t>
            </a:r>
            <a:r>
              <a:rPr lang="en-US" sz="5400" i="1" dirty="0">
                <a:latin typeface="Baskerville Old Face" panose="02020602080505020303" pitchFamily="18" charset="0"/>
              </a:rPr>
              <a:t>of Mechanical Engineering and Industrial Design Technology, 		</a:t>
            </a:r>
            <a:br>
              <a:rPr lang="en-US" sz="5400" i="1" dirty="0">
                <a:latin typeface="Baskerville Old Face" panose="02020602080505020303" pitchFamily="18" charset="0"/>
              </a:rPr>
            </a:br>
            <a:r>
              <a:rPr lang="en-US" sz="5400" i="1" dirty="0">
                <a:latin typeface="Baskerville Old Face" panose="02020602080505020303" pitchFamily="18" charset="0"/>
              </a:rPr>
              <a:t>New York City College of Technology (City Tech), City University of New York (CUNY), </a:t>
            </a:r>
            <a:br>
              <a:rPr lang="en-US" sz="5400" i="1" dirty="0">
                <a:latin typeface="Baskerville Old Face" panose="02020602080505020303" pitchFamily="18" charset="0"/>
              </a:rPr>
            </a:br>
            <a:r>
              <a:rPr lang="en-US" sz="5400" i="1" dirty="0">
                <a:latin typeface="Baskerville Old Face" panose="02020602080505020303" pitchFamily="18" charset="0"/>
              </a:rPr>
              <a:t>Brooklyn, NY 11201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  <p:pic>
        <p:nvPicPr>
          <p:cNvPr id="15" name="Picture 2" descr="C:\Users\Student\Pictures\food waste generation mod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927" y="14963976"/>
            <a:ext cx="12096568" cy="79037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udent\Pictures\food accumulation ra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170" y="30529523"/>
            <a:ext cx="12021325" cy="73594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udent\Pictures\objectiv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41" y="22867701"/>
            <a:ext cx="9372600" cy="48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57150" y="21122810"/>
            <a:ext cx="9429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Objectives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19" name="Picture 8" descr="C:\Users\Student\Pictures\data collec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9995678"/>
            <a:ext cx="9372600" cy="80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106691" y="28306986"/>
            <a:ext cx="9429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Methodology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29" name="Picture 2" descr="http://openlab.citytech.cuny.edu/nycecology/files/2013/05/residential-and-street-basket-was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376" y="12267099"/>
            <a:ext cx="4685924" cy="53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 cstate="print"/>
          <a:srcRect l="24777" t="25214" r="24515" b="21707"/>
          <a:stretch>
            <a:fillRect/>
          </a:stretch>
        </p:blipFill>
        <p:spPr>
          <a:xfrm>
            <a:off x="22625135" y="12437044"/>
            <a:ext cx="5494647" cy="524957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049077" y="9493206"/>
            <a:ext cx="132620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8000"/>
                </a:solidFill>
              </a:rPr>
              <a:t>Solid waste management </a:t>
            </a:r>
            <a:br>
              <a:rPr lang="en-US" sz="6600" b="1" dirty="0">
                <a:solidFill>
                  <a:srgbClr val="008000"/>
                </a:solidFill>
              </a:rPr>
            </a:br>
            <a:r>
              <a:rPr lang="en-US" sz="6600" b="1" dirty="0">
                <a:solidFill>
                  <a:srgbClr val="008000"/>
                </a:solidFill>
              </a:rPr>
              <a:t> in New York State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28575" y="9525038"/>
            <a:ext cx="9429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Abstract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707475" y="33651324"/>
            <a:ext cx="11172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8000"/>
                </a:solidFill>
              </a:rPr>
              <a:t>References</a:t>
            </a:r>
            <a:endParaRPr lang="en-US" sz="6600" b="1" dirty="0">
              <a:solidFill>
                <a:srgbClr val="008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9144000"/>
            <a:ext cx="318516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745575" y="25859365"/>
            <a:ext cx="11172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8000"/>
                </a:solidFill>
              </a:rPr>
              <a:t>Future Work</a:t>
            </a:r>
            <a:endParaRPr lang="en-US" sz="6600" b="1" dirty="0">
              <a:solidFill>
                <a:srgbClr val="008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812353" y="18101408"/>
            <a:ext cx="11172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8000"/>
                </a:solidFill>
              </a:rPr>
              <a:t>Summary</a:t>
            </a:r>
            <a:endParaRPr lang="en-US" sz="6600" b="1" dirty="0">
              <a:solidFill>
                <a:srgbClr val="008000"/>
              </a:solidFill>
            </a:endParaRPr>
          </a:p>
        </p:txBody>
      </p:sp>
      <p:pic>
        <p:nvPicPr>
          <p:cNvPr id="22" name="Picture 10" descr="C:\Users\Student\Pictures\heat ma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215" y="27490598"/>
            <a:ext cx="9409785" cy="54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76455" y="35026671"/>
            <a:ext cx="89110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New York Times, http://www.nytimes.com/2013/06/17/nyregion/bloombergs-final-recycling-frontier-food-waste.html?pagewanted=all&amp;_r=0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N.Burant</a:t>
            </a:r>
            <a:r>
              <a:rPr lang="en-US" sz="2000" dirty="0"/>
              <a:t>, A. </a:t>
            </a:r>
            <a:r>
              <a:rPr lang="en-US" sz="2000" dirty="0" err="1"/>
              <a:t>McCornack</a:t>
            </a:r>
            <a:r>
              <a:rPr lang="en-US" sz="2000" dirty="0"/>
              <a:t>, and H. </a:t>
            </a:r>
            <a:r>
              <a:rPr lang="en-US" sz="2000" dirty="0" err="1"/>
              <a:t>Menten</a:t>
            </a:r>
            <a:r>
              <a:rPr lang="en-US" sz="2000" dirty="0"/>
              <a:t>-Weil “Managing Food Waste in New York City: A Development Framework for Organic Waste Facilities”. Report from SIPA, Columbia University. (2012)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Columbia University WASTE MAP, http://www.seas.columbia.edu/earth/recycle/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N. J. </a:t>
            </a:r>
            <a:r>
              <a:rPr lang="en-US" sz="2000" dirty="0" err="1"/>
              <a:t>Themelis</a:t>
            </a:r>
            <a:r>
              <a:rPr lang="en-US" sz="2000" dirty="0"/>
              <a:t> “INTEGRATED MANAGEMENT OF SOLID WASTES FOR NEW YORK CITY” NAWTEC 2002</a:t>
            </a:r>
          </a:p>
          <a:p>
            <a:endParaRPr lang="en-US" sz="2000" dirty="0"/>
          </a:p>
        </p:txBody>
      </p:sp>
      <p:sp>
        <p:nvSpPr>
          <p:cNvPr id="45" name="Rectangle 44"/>
          <p:cNvSpPr/>
          <p:nvPr/>
        </p:nvSpPr>
        <p:spPr>
          <a:xfrm>
            <a:off x="9170660" y="9525038"/>
            <a:ext cx="132620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Food Waste Generation Model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D:\Users\Setiawans\Pictures\mass balanc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928" y="23448397"/>
            <a:ext cx="12059426" cy="65472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Setiawans\Pictures\Untitle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135" y="19415515"/>
            <a:ext cx="9797803" cy="59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Users\Setiawans\Pictures\Untitle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927" y="10972800"/>
            <a:ext cx="12059425" cy="34326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Users\Setiawans\Pictures\Untitle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9" y="10828622"/>
            <a:ext cx="9170661" cy="10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78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Mathematical Modeling of Food Waste Generation and  Urban Ecology in New York City     </vt:lpstr>
    </vt:vector>
  </TitlesOfParts>
  <Company>CUNY - NYCCT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ITMS</dc:creator>
  <cp:lastModifiedBy>Setiawans</cp:lastModifiedBy>
  <cp:revision>27</cp:revision>
  <dcterms:created xsi:type="dcterms:W3CDTF">2013-04-30T20:22:31Z</dcterms:created>
  <dcterms:modified xsi:type="dcterms:W3CDTF">2013-11-27T06:59:54Z</dcterms:modified>
</cp:coreProperties>
</file>