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7" r:id="rId3"/>
    <p:sldId id="261" r:id="rId4"/>
    <p:sldId id="258" r:id="rId5"/>
    <p:sldId id="259" r:id="rId6"/>
    <p:sldId id="278" r:id="rId7"/>
    <p:sldId id="256"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08" y="-85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asa\Desktop\nyc_statistic.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Masa\Desktop\nyc_statistic.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Restaurant</a:t>
            </a:r>
            <a:endParaRPr lang="en-US" dirty="0"/>
          </a:p>
        </c:rich>
      </c:tx>
      <c:layout>
        <c:manualLayout>
          <c:xMode val="edge"/>
          <c:yMode val="edge"/>
          <c:x val="0.43740108267716538"/>
          <c:y val="0"/>
        </c:manualLayout>
      </c:layout>
      <c:overlay val="0"/>
    </c:title>
    <c:autoTitleDeleted val="0"/>
    <c:plotArea>
      <c:layout>
        <c:manualLayout>
          <c:layoutTarget val="inner"/>
          <c:xMode val="edge"/>
          <c:yMode val="edge"/>
          <c:x val="6.626213910761157E-2"/>
          <c:y val="0.23248536240662238"/>
          <c:w val="0.78733152887139091"/>
          <c:h val="0.53420351302241054"/>
        </c:manualLayout>
      </c:layout>
      <c:barChart>
        <c:barDir val="col"/>
        <c:grouping val="percentStacked"/>
        <c:varyColors val="0"/>
        <c:ser>
          <c:idx val="0"/>
          <c:order val="0"/>
          <c:tx>
            <c:strRef>
              <c:f>Sheet1!$B$1</c:f>
              <c:strCache>
                <c:ptCount val="1"/>
                <c:pt idx="0">
                  <c:v>Sold</c:v>
                </c:pt>
              </c:strCache>
            </c:strRef>
          </c:tx>
          <c:spPr>
            <a:solidFill>
              <a:srgbClr val="00B050"/>
            </a:solidFill>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75</c:v>
                </c:pt>
                <c:pt idx="1">
                  <c:v>80</c:v>
                </c:pt>
                <c:pt idx="2">
                  <c:v>85</c:v>
                </c:pt>
                <c:pt idx="3">
                  <c:v>85</c:v>
                </c:pt>
                <c:pt idx="4">
                  <c:v>95</c:v>
                </c:pt>
                <c:pt idx="5">
                  <c:v>80</c:v>
                </c:pt>
                <c:pt idx="6">
                  <c:v>75</c:v>
                </c:pt>
              </c:numCache>
            </c:numRef>
          </c:val>
        </c:ser>
        <c:ser>
          <c:idx val="1"/>
          <c:order val="1"/>
          <c:tx>
            <c:strRef>
              <c:f>Sheet1!$C$1</c:f>
              <c:strCache>
                <c:ptCount val="1"/>
                <c:pt idx="0">
                  <c:v>Unsold</c:v>
                </c:pt>
              </c:strCache>
            </c:strRef>
          </c:tx>
          <c:spPr>
            <a:solidFill>
              <a:srgbClr val="FF0000"/>
            </a:solidFill>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25</c:v>
                </c:pt>
                <c:pt idx="1">
                  <c:v>20</c:v>
                </c:pt>
                <c:pt idx="2">
                  <c:v>15</c:v>
                </c:pt>
                <c:pt idx="3">
                  <c:v>15</c:v>
                </c:pt>
                <c:pt idx="4">
                  <c:v>5</c:v>
                </c:pt>
                <c:pt idx="5">
                  <c:v>20</c:v>
                </c:pt>
                <c:pt idx="6">
                  <c:v>25</c:v>
                </c:pt>
              </c:numCache>
            </c:numRef>
          </c:val>
        </c:ser>
        <c:dLbls>
          <c:showLegendKey val="0"/>
          <c:showVal val="0"/>
          <c:showCatName val="0"/>
          <c:showSerName val="0"/>
          <c:showPercent val="0"/>
          <c:showBubbleSize val="0"/>
        </c:dLbls>
        <c:gapWidth val="150"/>
        <c:overlap val="100"/>
        <c:axId val="33350784"/>
        <c:axId val="33352320"/>
      </c:barChart>
      <c:catAx>
        <c:axId val="33350784"/>
        <c:scaling>
          <c:orientation val="minMax"/>
        </c:scaling>
        <c:delete val="0"/>
        <c:axPos val="b"/>
        <c:majorTickMark val="out"/>
        <c:minorTickMark val="none"/>
        <c:tickLblPos val="nextTo"/>
        <c:txPr>
          <a:bodyPr/>
          <a:lstStyle/>
          <a:p>
            <a:pPr>
              <a:defRPr sz="900"/>
            </a:pPr>
            <a:endParaRPr lang="en-US"/>
          </a:p>
        </c:txPr>
        <c:crossAx val="33352320"/>
        <c:crosses val="autoZero"/>
        <c:auto val="1"/>
        <c:lblAlgn val="ctr"/>
        <c:lblOffset val="100"/>
        <c:noMultiLvlLbl val="0"/>
      </c:catAx>
      <c:valAx>
        <c:axId val="33352320"/>
        <c:scaling>
          <c:orientation val="minMax"/>
        </c:scaling>
        <c:delete val="0"/>
        <c:axPos val="l"/>
        <c:majorGridlines/>
        <c:numFmt formatCode="0%" sourceLinked="1"/>
        <c:majorTickMark val="out"/>
        <c:minorTickMark val="none"/>
        <c:tickLblPos val="nextTo"/>
        <c:txPr>
          <a:bodyPr/>
          <a:lstStyle/>
          <a:p>
            <a:pPr>
              <a:defRPr sz="800"/>
            </a:pPr>
            <a:endParaRPr lang="en-US"/>
          </a:p>
        </c:txPr>
        <c:crossAx val="33350784"/>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Street</a:t>
            </a:r>
            <a:endParaRPr lang="en-US" sz="1200" dirty="0"/>
          </a:p>
        </c:rich>
      </c:tx>
      <c:layout>
        <c:manualLayout>
          <c:xMode val="edge"/>
          <c:yMode val="edge"/>
          <c:x val="0.46237500000000015"/>
          <c:y val="0"/>
        </c:manualLayout>
      </c:layout>
      <c:overlay val="0"/>
    </c:title>
    <c:autoTitleDeleted val="0"/>
    <c:plotArea>
      <c:layout>
        <c:manualLayout>
          <c:layoutTarget val="inner"/>
          <c:xMode val="edge"/>
          <c:yMode val="edge"/>
          <c:x val="6.626213910761157E-2"/>
          <c:y val="0.22628205128205126"/>
          <c:w val="0.80833152887139081"/>
          <c:h val="0.47630426004441773"/>
        </c:manualLayout>
      </c:layout>
      <c:barChart>
        <c:barDir val="col"/>
        <c:grouping val="percentStacked"/>
        <c:varyColors val="0"/>
        <c:ser>
          <c:idx val="0"/>
          <c:order val="0"/>
          <c:tx>
            <c:strRef>
              <c:f>Sheet1!$D$1</c:f>
              <c:strCache>
                <c:ptCount val="1"/>
                <c:pt idx="0">
                  <c:v>Eat</c:v>
                </c:pt>
              </c:strCache>
            </c:strRef>
          </c:tx>
          <c:spPr>
            <a:solidFill>
              <a:srgbClr val="92D050"/>
            </a:solidFill>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Sheet1!$D$2:$D$8</c:f>
              <c:numCache>
                <c:formatCode>General</c:formatCode>
                <c:ptCount val="7"/>
                <c:pt idx="0">
                  <c:v>71</c:v>
                </c:pt>
                <c:pt idx="1">
                  <c:v>70</c:v>
                </c:pt>
                <c:pt idx="2">
                  <c:v>75</c:v>
                </c:pt>
                <c:pt idx="3">
                  <c:v>75</c:v>
                </c:pt>
                <c:pt idx="4">
                  <c:v>75</c:v>
                </c:pt>
                <c:pt idx="5">
                  <c:v>70</c:v>
                </c:pt>
                <c:pt idx="6">
                  <c:v>70</c:v>
                </c:pt>
              </c:numCache>
            </c:numRef>
          </c:val>
        </c:ser>
        <c:ser>
          <c:idx val="1"/>
          <c:order val="1"/>
          <c:tx>
            <c:strRef>
              <c:f>Sheet1!$C$1</c:f>
              <c:strCache>
                <c:ptCount val="1"/>
                <c:pt idx="0">
                  <c:v>Drop</c:v>
                </c:pt>
              </c:strCache>
            </c:strRef>
          </c:tx>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8</c:v>
                </c:pt>
                <c:pt idx="1">
                  <c:v>13</c:v>
                </c:pt>
                <c:pt idx="2">
                  <c:v>15</c:v>
                </c:pt>
                <c:pt idx="3">
                  <c:v>15</c:v>
                </c:pt>
                <c:pt idx="4">
                  <c:v>20</c:v>
                </c:pt>
                <c:pt idx="5">
                  <c:v>18</c:v>
                </c:pt>
                <c:pt idx="6">
                  <c:v>10</c:v>
                </c:pt>
              </c:numCache>
            </c:numRef>
          </c:val>
        </c:ser>
        <c:ser>
          <c:idx val="2"/>
          <c:order val="2"/>
          <c:tx>
            <c:strRef>
              <c:f>Sheet1!$B$1</c:f>
              <c:strCache>
                <c:ptCount val="1"/>
                <c:pt idx="0">
                  <c:v>Left</c:v>
                </c:pt>
              </c:strCache>
            </c:strRef>
          </c:tx>
          <c:spPr>
            <a:solidFill>
              <a:srgbClr val="0070C0"/>
            </a:solidFill>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21</c:v>
                </c:pt>
                <c:pt idx="1">
                  <c:v>17</c:v>
                </c:pt>
                <c:pt idx="2">
                  <c:v>10</c:v>
                </c:pt>
                <c:pt idx="3">
                  <c:v>10</c:v>
                </c:pt>
                <c:pt idx="4">
                  <c:v>5</c:v>
                </c:pt>
                <c:pt idx="5">
                  <c:v>12</c:v>
                </c:pt>
                <c:pt idx="6">
                  <c:v>12</c:v>
                </c:pt>
              </c:numCache>
            </c:numRef>
          </c:val>
        </c:ser>
        <c:dLbls>
          <c:showLegendKey val="0"/>
          <c:showVal val="0"/>
          <c:showCatName val="0"/>
          <c:showSerName val="0"/>
          <c:showPercent val="0"/>
          <c:showBubbleSize val="0"/>
        </c:dLbls>
        <c:gapWidth val="150"/>
        <c:overlap val="100"/>
        <c:axId val="33588352"/>
        <c:axId val="33590656"/>
      </c:barChart>
      <c:catAx>
        <c:axId val="33588352"/>
        <c:scaling>
          <c:orientation val="minMax"/>
        </c:scaling>
        <c:delete val="0"/>
        <c:axPos val="b"/>
        <c:majorTickMark val="out"/>
        <c:minorTickMark val="none"/>
        <c:tickLblPos val="nextTo"/>
        <c:txPr>
          <a:bodyPr/>
          <a:lstStyle/>
          <a:p>
            <a:pPr>
              <a:defRPr sz="900"/>
            </a:pPr>
            <a:endParaRPr lang="en-US"/>
          </a:p>
        </c:txPr>
        <c:crossAx val="33590656"/>
        <c:crosses val="autoZero"/>
        <c:auto val="1"/>
        <c:lblAlgn val="ctr"/>
        <c:lblOffset val="100"/>
        <c:noMultiLvlLbl val="0"/>
      </c:catAx>
      <c:valAx>
        <c:axId val="33590656"/>
        <c:scaling>
          <c:orientation val="minMax"/>
        </c:scaling>
        <c:delete val="0"/>
        <c:axPos val="l"/>
        <c:majorGridlines/>
        <c:numFmt formatCode="0%" sourceLinked="1"/>
        <c:majorTickMark val="out"/>
        <c:minorTickMark val="none"/>
        <c:tickLblPos val="nextTo"/>
        <c:txPr>
          <a:bodyPr/>
          <a:lstStyle/>
          <a:p>
            <a:pPr>
              <a:defRPr sz="800"/>
            </a:pPr>
            <a:endParaRPr lang="en-US"/>
          </a:p>
        </c:txPr>
        <c:crossAx val="33588352"/>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977405685735075"/>
          <c:y val="5.8823529411764705E-2"/>
        </c:manualLayout>
      </c:layout>
      <c:overlay val="0"/>
      <c:txPr>
        <a:bodyPr/>
        <a:lstStyle/>
        <a:p>
          <a:pPr>
            <a:defRPr sz="1200"/>
          </a:pPr>
          <a:endParaRPr lang="en-US"/>
        </a:p>
      </c:txPr>
    </c:title>
    <c:autoTitleDeleted val="0"/>
    <c:plotArea>
      <c:layout/>
      <c:barChart>
        <c:barDir val="col"/>
        <c:grouping val="percentStacked"/>
        <c:varyColors val="0"/>
        <c:ser>
          <c:idx val="0"/>
          <c:order val="0"/>
          <c:tx>
            <c:strRef>
              <c:f>Sheet1!$B$1</c:f>
              <c:strCache>
                <c:ptCount val="1"/>
                <c:pt idx="0">
                  <c:v>Trash Can</c:v>
                </c:pt>
              </c:strCache>
            </c:strRef>
          </c:tx>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100</c:v>
                </c:pt>
                <c:pt idx="1">
                  <c:v>100</c:v>
                </c:pt>
                <c:pt idx="2">
                  <c:v>100</c:v>
                </c:pt>
                <c:pt idx="3">
                  <c:v>100</c:v>
                </c:pt>
                <c:pt idx="4">
                  <c:v>100</c:v>
                </c:pt>
                <c:pt idx="5">
                  <c:v>100</c:v>
                </c:pt>
                <c:pt idx="6">
                  <c:v>100</c:v>
                </c:pt>
              </c:numCache>
            </c:numRef>
          </c:val>
        </c:ser>
        <c:dLbls>
          <c:showLegendKey val="0"/>
          <c:showVal val="0"/>
          <c:showCatName val="0"/>
          <c:showSerName val="0"/>
          <c:showPercent val="0"/>
          <c:showBubbleSize val="0"/>
        </c:dLbls>
        <c:gapWidth val="150"/>
        <c:overlap val="100"/>
        <c:axId val="80740352"/>
        <c:axId val="80741888"/>
      </c:barChart>
      <c:catAx>
        <c:axId val="80740352"/>
        <c:scaling>
          <c:orientation val="minMax"/>
        </c:scaling>
        <c:delete val="0"/>
        <c:axPos val="b"/>
        <c:majorTickMark val="out"/>
        <c:minorTickMark val="none"/>
        <c:tickLblPos val="nextTo"/>
        <c:txPr>
          <a:bodyPr/>
          <a:lstStyle/>
          <a:p>
            <a:pPr>
              <a:defRPr sz="900"/>
            </a:pPr>
            <a:endParaRPr lang="en-US"/>
          </a:p>
        </c:txPr>
        <c:crossAx val="80741888"/>
        <c:crosses val="autoZero"/>
        <c:auto val="1"/>
        <c:lblAlgn val="ctr"/>
        <c:lblOffset val="100"/>
        <c:noMultiLvlLbl val="0"/>
      </c:catAx>
      <c:valAx>
        <c:axId val="80741888"/>
        <c:scaling>
          <c:orientation val="minMax"/>
        </c:scaling>
        <c:delete val="0"/>
        <c:axPos val="l"/>
        <c:majorGridlines/>
        <c:numFmt formatCode="0%" sourceLinked="1"/>
        <c:majorTickMark val="out"/>
        <c:minorTickMark val="none"/>
        <c:tickLblPos val="nextTo"/>
        <c:txPr>
          <a:bodyPr/>
          <a:lstStyle/>
          <a:p>
            <a:pPr>
              <a:defRPr sz="800"/>
            </a:pPr>
            <a:endParaRPr lang="en-US"/>
          </a:p>
        </c:txPr>
        <c:crossAx val="80740352"/>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Bench</a:t>
            </a:r>
            <a:endParaRPr lang="en-US" sz="1600" dirty="0"/>
          </a:p>
        </c:rich>
      </c:tx>
      <c:layout>
        <c:manualLayout>
          <c:xMode val="edge"/>
          <c:yMode val="edge"/>
          <c:x val="0.46389058398950156"/>
          <c:y val="0"/>
        </c:manualLayout>
      </c:layout>
      <c:overlay val="0"/>
    </c:title>
    <c:autoTitleDeleted val="0"/>
    <c:plotArea>
      <c:layout>
        <c:manualLayout>
          <c:layoutTarget val="inner"/>
          <c:xMode val="edge"/>
          <c:yMode val="edge"/>
          <c:x val="6.626213910761157E-2"/>
          <c:y val="0.19611111111111115"/>
          <c:w val="0.80833152887139081"/>
          <c:h val="0.54613035870516158"/>
        </c:manualLayout>
      </c:layout>
      <c:barChart>
        <c:barDir val="col"/>
        <c:grouping val="percentStacked"/>
        <c:varyColors val="0"/>
        <c:ser>
          <c:idx val="0"/>
          <c:order val="0"/>
          <c:tx>
            <c:strRef>
              <c:f>Sheet1!$D$1</c:f>
              <c:strCache>
                <c:ptCount val="1"/>
                <c:pt idx="0">
                  <c:v>Eat</c:v>
                </c:pt>
              </c:strCache>
            </c:strRef>
          </c:tx>
          <c:spPr>
            <a:solidFill>
              <a:srgbClr val="92D050"/>
            </a:solidFill>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Sheet1!$D$2:$D$8</c:f>
              <c:numCache>
                <c:formatCode>General</c:formatCode>
                <c:ptCount val="7"/>
                <c:pt idx="0">
                  <c:v>73</c:v>
                </c:pt>
                <c:pt idx="1">
                  <c:v>76</c:v>
                </c:pt>
                <c:pt idx="2">
                  <c:v>82</c:v>
                </c:pt>
                <c:pt idx="3">
                  <c:v>81</c:v>
                </c:pt>
                <c:pt idx="4">
                  <c:v>86</c:v>
                </c:pt>
                <c:pt idx="5">
                  <c:v>80</c:v>
                </c:pt>
                <c:pt idx="6">
                  <c:v>82</c:v>
                </c:pt>
              </c:numCache>
            </c:numRef>
          </c:val>
        </c:ser>
        <c:ser>
          <c:idx val="1"/>
          <c:order val="1"/>
          <c:tx>
            <c:strRef>
              <c:f>Sheet1!$C$1</c:f>
              <c:strCache>
                <c:ptCount val="1"/>
                <c:pt idx="0">
                  <c:v>Drop</c:v>
                </c:pt>
              </c:strCache>
            </c:strRef>
          </c:tx>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6</c:v>
                </c:pt>
                <c:pt idx="1">
                  <c:v>7</c:v>
                </c:pt>
                <c:pt idx="2">
                  <c:v>8</c:v>
                </c:pt>
                <c:pt idx="3">
                  <c:v>9</c:v>
                </c:pt>
                <c:pt idx="4">
                  <c:v>9</c:v>
                </c:pt>
                <c:pt idx="5">
                  <c:v>8</c:v>
                </c:pt>
                <c:pt idx="6">
                  <c:v>6</c:v>
                </c:pt>
              </c:numCache>
            </c:numRef>
          </c:val>
        </c:ser>
        <c:ser>
          <c:idx val="2"/>
          <c:order val="2"/>
          <c:tx>
            <c:strRef>
              <c:f>Sheet1!$B$1</c:f>
              <c:strCache>
                <c:ptCount val="1"/>
                <c:pt idx="0">
                  <c:v>Left</c:v>
                </c:pt>
              </c:strCache>
            </c:strRef>
          </c:tx>
          <c:spPr>
            <a:solidFill>
              <a:srgbClr val="0070C0"/>
            </a:solidFill>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21</c:v>
                </c:pt>
                <c:pt idx="1">
                  <c:v>17</c:v>
                </c:pt>
                <c:pt idx="2">
                  <c:v>10</c:v>
                </c:pt>
                <c:pt idx="3">
                  <c:v>10</c:v>
                </c:pt>
                <c:pt idx="4">
                  <c:v>5</c:v>
                </c:pt>
                <c:pt idx="5">
                  <c:v>12</c:v>
                </c:pt>
                <c:pt idx="6">
                  <c:v>12</c:v>
                </c:pt>
              </c:numCache>
            </c:numRef>
          </c:val>
        </c:ser>
        <c:dLbls>
          <c:showLegendKey val="0"/>
          <c:showVal val="0"/>
          <c:showCatName val="0"/>
          <c:showSerName val="0"/>
          <c:showPercent val="0"/>
          <c:showBubbleSize val="0"/>
        </c:dLbls>
        <c:gapWidth val="150"/>
        <c:overlap val="100"/>
        <c:axId val="80772096"/>
        <c:axId val="80773888"/>
      </c:barChart>
      <c:catAx>
        <c:axId val="80772096"/>
        <c:scaling>
          <c:orientation val="minMax"/>
        </c:scaling>
        <c:delete val="0"/>
        <c:axPos val="b"/>
        <c:majorTickMark val="out"/>
        <c:minorTickMark val="none"/>
        <c:tickLblPos val="nextTo"/>
        <c:txPr>
          <a:bodyPr/>
          <a:lstStyle/>
          <a:p>
            <a:pPr>
              <a:defRPr sz="900"/>
            </a:pPr>
            <a:endParaRPr lang="en-US"/>
          </a:p>
        </c:txPr>
        <c:crossAx val="80773888"/>
        <c:crosses val="autoZero"/>
        <c:auto val="1"/>
        <c:lblAlgn val="ctr"/>
        <c:lblOffset val="100"/>
        <c:noMultiLvlLbl val="0"/>
      </c:catAx>
      <c:valAx>
        <c:axId val="80773888"/>
        <c:scaling>
          <c:orientation val="minMax"/>
        </c:scaling>
        <c:delete val="0"/>
        <c:axPos val="l"/>
        <c:majorGridlines/>
        <c:numFmt formatCode="0%" sourceLinked="1"/>
        <c:majorTickMark val="out"/>
        <c:minorTickMark val="none"/>
        <c:tickLblPos val="nextTo"/>
        <c:txPr>
          <a:bodyPr/>
          <a:lstStyle/>
          <a:p>
            <a:pPr>
              <a:defRPr sz="800"/>
            </a:pPr>
            <a:endParaRPr lang="en-US"/>
          </a:p>
        </c:txPr>
        <c:crossAx val="80772096"/>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a:t>Visitor Spending in NYC</a:t>
            </a:r>
            <a:endParaRPr lang="en-US"/>
          </a:p>
        </c:rich>
      </c:tx>
      <c:layout/>
      <c:overlay val="0"/>
    </c:title>
    <c:autoTitleDeleted val="0"/>
    <c:plotArea>
      <c:layout/>
      <c:scatterChart>
        <c:scatterStyle val="lineMarker"/>
        <c:varyColors val="0"/>
        <c:ser>
          <c:idx val="0"/>
          <c:order val="0"/>
          <c:spPr>
            <a:ln w="28575">
              <a:noFill/>
            </a:ln>
          </c:spPr>
          <c:marker>
            <c:spPr>
              <a:solidFill>
                <a:schemeClr val="accent3">
                  <a:lumMod val="50000"/>
                </a:schemeClr>
              </a:solidFill>
              <a:ln>
                <a:solidFill>
                  <a:schemeClr val="accent3">
                    <a:lumMod val="50000"/>
                  </a:schemeClr>
                </a:solidFill>
              </a:ln>
            </c:spPr>
          </c:marker>
          <c:trendline>
            <c:spPr>
              <a:ln>
                <a:solidFill>
                  <a:schemeClr val="accent3">
                    <a:lumMod val="50000"/>
                  </a:schemeClr>
                </a:solidFill>
              </a:ln>
            </c:spPr>
            <c:trendlineType val="linear"/>
            <c:dispRSqr val="0"/>
            <c:dispEq val="0"/>
          </c:trendline>
          <c:xVal>
            <c:numRef>
              <c:f>Sheet1!$C$19:$C$27</c:f>
              <c:numCache>
                <c:formatCode>General</c:formatCode>
                <c:ptCount val="9"/>
                <c:pt idx="0">
                  <c:v>2011</c:v>
                </c:pt>
                <c:pt idx="1">
                  <c:v>2010</c:v>
                </c:pt>
                <c:pt idx="2">
                  <c:v>2009</c:v>
                </c:pt>
                <c:pt idx="3">
                  <c:v>2008</c:v>
                </c:pt>
                <c:pt idx="4">
                  <c:v>2007</c:v>
                </c:pt>
                <c:pt idx="5">
                  <c:v>2006</c:v>
                </c:pt>
                <c:pt idx="6">
                  <c:v>2005</c:v>
                </c:pt>
                <c:pt idx="7">
                  <c:v>2004</c:v>
                </c:pt>
                <c:pt idx="8">
                  <c:v>2003</c:v>
                </c:pt>
              </c:numCache>
            </c:numRef>
          </c:xVal>
          <c:yVal>
            <c:numRef>
              <c:f>Sheet1!$D$19:$D$27</c:f>
              <c:numCache>
                <c:formatCode>General</c:formatCode>
                <c:ptCount val="9"/>
                <c:pt idx="0">
                  <c:v>34.5</c:v>
                </c:pt>
                <c:pt idx="1">
                  <c:v>31.5</c:v>
                </c:pt>
                <c:pt idx="2">
                  <c:v>28.2</c:v>
                </c:pt>
                <c:pt idx="3">
                  <c:v>32.1</c:v>
                </c:pt>
                <c:pt idx="4">
                  <c:v>28.85</c:v>
                </c:pt>
                <c:pt idx="5">
                  <c:v>24.71</c:v>
                </c:pt>
                <c:pt idx="6">
                  <c:v>22.8</c:v>
                </c:pt>
                <c:pt idx="7">
                  <c:v>21.07</c:v>
                </c:pt>
                <c:pt idx="8">
                  <c:v>18.489999999999952</c:v>
                </c:pt>
              </c:numCache>
            </c:numRef>
          </c:yVal>
          <c:smooth val="0"/>
        </c:ser>
        <c:dLbls>
          <c:showLegendKey val="0"/>
          <c:showVal val="0"/>
          <c:showCatName val="0"/>
          <c:showSerName val="0"/>
          <c:showPercent val="0"/>
          <c:showBubbleSize val="0"/>
        </c:dLbls>
        <c:axId val="100987264"/>
        <c:axId val="100989184"/>
      </c:scatterChart>
      <c:valAx>
        <c:axId val="100987264"/>
        <c:scaling>
          <c:orientation val="minMax"/>
          <c:max val="2011"/>
          <c:min val="2003"/>
        </c:scaling>
        <c:delete val="0"/>
        <c:axPos val="b"/>
        <c:title>
          <c:tx>
            <c:rich>
              <a:bodyPr/>
              <a:lstStyle/>
              <a:p>
                <a:pPr>
                  <a:defRPr/>
                </a:pPr>
                <a:r>
                  <a:rPr lang="en-US"/>
                  <a:t>Year</a:t>
                </a:r>
              </a:p>
            </c:rich>
          </c:tx>
          <c:layout>
            <c:manualLayout>
              <c:xMode val="edge"/>
              <c:yMode val="edge"/>
              <c:x val="0.49937170777830714"/>
              <c:y val="0.92811152490534576"/>
            </c:manualLayout>
          </c:layout>
          <c:overlay val="0"/>
        </c:title>
        <c:numFmt formatCode="General" sourceLinked="1"/>
        <c:majorTickMark val="none"/>
        <c:minorTickMark val="none"/>
        <c:tickLblPos val="nextTo"/>
        <c:crossAx val="100989184"/>
        <c:crosses val="autoZero"/>
        <c:crossBetween val="midCat"/>
        <c:majorUnit val="1"/>
        <c:minorUnit val="1"/>
      </c:valAx>
      <c:valAx>
        <c:axId val="100989184"/>
        <c:scaling>
          <c:orientation val="minMax"/>
          <c:max val="40"/>
          <c:min val="15"/>
        </c:scaling>
        <c:delete val="0"/>
        <c:axPos val="l"/>
        <c:majorGridlines/>
        <c:title>
          <c:tx>
            <c:rich>
              <a:bodyPr/>
              <a:lstStyle/>
              <a:p>
                <a:pPr>
                  <a:defRPr/>
                </a:pPr>
                <a:r>
                  <a:rPr lang="en-US" sz="1000" b="1" i="0" u="none" strike="noStrike" baseline="0"/>
                  <a:t>Visitor spending (US$ billion)</a:t>
                </a:r>
                <a:endParaRPr lang="en-US" b="1"/>
              </a:p>
            </c:rich>
          </c:tx>
          <c:layout/>
          <c:overlay val="0"/>
        </c:title>
        <c:numFmt formatCode="General" sourceLinked="1"/>
        <c:majorTickMark val="none"/>
        <c:minorTickMark val="none"/>
        <c:tickLblPos val="nextTo"/>
        <c:crossAx val="100987264"/>
        <c:crosses val="autoZero"/>
        <c:crossBetween val="midCat"/>
        <c:majorUnit val="5"/>
        <c:minorUnit val="1"/>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a:t>Visitors to NYC</a:t>
            </a:r>
            <a:endParaRPr lang="en-US"/>
          </a:p>
        </c:rich>
      </c:tx>
      <c:layout/>
      <c:overlay val="0"/>
    </c:title>
    <c:autoTitleDeleted val="0"/>
    <c:plotArea>
      <c:layout>
        <c:manualLayout>
          <c:layoutTarget val="inner"/>
          <c:xMode val="edge"/>
          <c:yMode val="edge"/>
          <c:x val="7.8899435091274783E-2"/>
          <c:y val="0.10432395950506186"/>
          <c:w val="0.89254884461756334"/>
          <c:h val="0.775659042619677"/>
        </c:manualLayout>
      </c:layout>
      <c:scatterChart>
        <c:scatterStyle val="lineMarker"/>
        <c:varyColors val="0"/>
        <c:ser>
          <c:idx val="0"/>
          <c:order val="0"/>
          <c:spPr>
            <a:ln w="47625">
              <a:noFill/>
            </a:ln>
          </c:spPr>
          <c:trendline>
            <c:spPr>
              <a:ln>
                <a:solidFill>
                  <a:schemeClr val="accent1">
                    <a:lumMod val="75000"/>
                  </a:schemeClr>
                </a:solidFill>
              </a:ln>
            </c:spPr>
            <c:trendlineType val="linear"/>
            <c:dispRSqr val="0"/>
            <c:dispEq val="0"/>
          </c:trendline>
          <c:xVal>
            <c:numRef>
              <c:f>Sheet1!$C$4:$C$15</c:f>
              <c:numCache>
                <c:formatCode>General</c:formatCode>
                <c:ptCount val="12"/>
                <c:pt idx="0">
                  <c:v>2011</c:v>
                </c:pt>
                <c:pt idx="1">
                  <c:v>2010</c:v>
                </c:pt>
                <c:pt idx="2">
                  <c:v>2009</c:v>
                </c:pt>
                <c:pt idx="3">
                  <c:v>2008</c:v>
                </c:pt>
                <c:pt idx="4">
                  <c:v>2007</c:v>
                </c:pt>
                <c:pt idx="5">
                  <c:v>2006</c:v>
                </c:pt>
                <c:pt idx="6">
                  <c:v>2005</c:v>
                </c:pt>
                <c:pt idx="7">
                  <c:v>2004</c:v>
                </c:pt>
                <c:pt idx="8">
                  <c:v>2003</c:v>
                </c:pt>
                <c:pt idx="9">
                  <c:v>2002</c:v>
                </c:pt>
                <c:pt idx="10">
                  <c:v>2001</c:v>
                </c:pt>
                <c:pt idx="11">
                  <c:v>2000</c:v>
                </c:pt>
              </c:numCache>
            </c:numRef>
          </c:xVal>
          <c:yVal>
            <c:numRef>
              <c:f>Sheet1!$D$4:$D$15</c:f>
              <c:numCache>
                <c:formatCode>General</c:formatCode>
                <c:ptCount val="12"/>
                <c:pt idx="0">
                  <c:v>50.9</c:v>
                </c:pt>
                <c:pt idx="1">
                  <c:v>48.8</c:v>
                </c:pt>
                <c:pt idx="2">
                  <c:v>45.8</c:v>
                </c:pt>
                <c:pt idx="3">
                  <c:v>47.1</c:v>
                </c:pt>
                <c:pt idx="4">
                  <c:v>46</c:v>
                </c:pt>
                <c:pt idx="5">
                  <c:v>43.8</c:v>
                </c:pt>
                <c:pt idx="6">
                  <c:v>42.7</c:v>
                </c:pt>
                <c:pt idx="7">
                  <c:v>39.9</c:v>
                </c:pt>
                <c:pt idx="8">
                  <c:v>37.800000000000004</c:v>
                </c:pt>
                <c:pt idx="9">
                  <c:v>35.300000000000004</c:v>
                </c:pt>
                <c:pt idx="10">
                  <c:v>35.200000000000003</c:v>
                </c:pt>
                <c:pt idx="11">
                  <c:v>36.200000000000003</c:v>
                </c:pt>
              </c:numCache>
            </c:numRef>
          </c:yVal>
          <c:smooth val="0"/>
        </c:ser>
        <c:ser>
          <c:idx val="1"/>
          <c:order val="1"/>
          <c:tx>
            <c:strRef>
              <c:f>Sheet1!$E$4:$E$15</c:f>
              <c:strCache>
                <c:ptCount val="1"/>
                <c:pt idx="0">
                  <c:v>16.21004566</c:v>
                </c:pt>
              </c:strCache>
            </c:strRef>
          </c:tx>
          <c:spPr>
            <a:ln w="47625">
              <a:noFill/>
            </a:ln>
          </c:spPr>
          <c:xVal>
            <c:numRef>
              <c:f>Sheet1!$C$4:$C$15</c:f>
              <c:numCache>
                <c:formatCode>General</c:formatCode>
                <c:ptCount val="12"/>
                <c:pt idx="0">
                  <c:v>2011</c:v>
                </c:pt>
                <c:pt idx="1">
                  <c:v>2010</c:v>
                </c:pt>
                <c:pt idx="2">
                  <c:v>2009</c:v>
                </c:pt>
                <c:pt idx="3">
                  <c:v>2008</c:v>
                </c:pt>
                <c:pt idx="4">
                  <c:v>2007</c:v>
                </c:pt>
                <c:pt idx="5">
                  <c:v>2006</c:v>
                </c:pt>
                <c:pt idx="6">
                  <c:v>2005</c:v>
                </c:pt>
                <c:pt idx="7">
                  <c:v>2004</c:v>
                </c:pt>
                <c:pt idx="8">
                  <c:v>2003</c:v>
                </c:pt>
                <c:pt idx="9">
                  <c:v>2002</c:v>
                </c:pt>
                <c:pt idx="10">
                  <c:v>2001</c:v>
                </c:pt>
                <c:pt idx="11">
                  <c:v>2000</c:v>
                </c:pt>
              </c:numCache>
            </c:numRef>
          </c:xVal>
          <c:yVal>
            <c:numLit>
              <c:formatCode>General</c:formatCode>
              <c:ptCount val="1"/>
              <c:pt idx="0">
                <c:v>1</c:v>
              </c:pt>
            </c:numLit>
          </c:yVal>
          <c:smooth val="0"/>
        </c:ser>
        <c:dLbls>
          <c:showLegendKey val="0"/>
          <c:showVal val="0"/>
          <c:showCatName val="0"/>
          <c:showSerName val="0"/>
          <c:showPercent val="0"/>
          <c:showBubbleSize val="0"/>
        </c:dLbls>
        <c:axId val="101037184"/>
        <c:axId val="101039104"/>
      </c:scatterChart>
      <c:valAx>
        <c:axId val="101037184"/>
        <c:scaling>
          <c:orientation val="minMax"/>
          <c:max val="2011"/>
          <c:min val="2000"/>
        </c:scaling>
        <c:delete val="0"/>
        <c:axPos val="b"/>
        <c:title>
          <c:tx>
            <c:rich>
              <a:bodyPr/>
              <a:lstStyle/>
              <a:p>
                <a:pPr>
                  <a:defRPr/>
                </a:pPr>
                <a:r>
                  <a:rPr lang="en-US"/>
                  <a:t>Year</a:t>
                </a:r>
              </a:p>
            </c:rich>
          </c:tx>
          <c:layout>
            <c:manualLayout>
              <c:xMode val="edge"/>
              <c:yMode val="edge"/>
              <c:x val="0.50427932808599052"/>
              <c:y val="0.9482014071049687"/>
            </c:manualLayout>
          </c:layout>
          <c:overlay val="0"/>
        </c:title>
        <c:numFmt formatCode="General" sourceLinked="1"/>
        <c:majorTickMark val="none"/>
        <c:minorTickMark val="none"/>
        <c:tickLblPos val="nextTo"/>
        <c:crossAx val="101039104"/>
        <c:crosses val="autoZero"/>
        <c:crossBetween val="midCat"/>
        <c:majorUnit val="1"/>
        <c:minorUnit val="1"/>
      </c:valAx>
      <c:valAx>
        <c:axId val="101039104"/>
        <c:scaling>
          <c:orientation val="minMax"/>
          <c:max val="55"/>
          <c:min val="30"/>
        </c:scaling>
        <c:delete val="0"/>
        <c:axPos val="l"/>
        <c:majorGridlines/>
        <c:numFmt formatCode="General" sourceLinked="1"/>
        <c:majorTickMark val="none"/>
        <c:minorTickMark val="none"/>
        <c:tickLblPos val="nextTo"/>
        <c:crossAx val="101037184"/>
        <c:crosses val="autoZero"/>
        <c:crossBetween val="midCat"/>
        <c:majorUnit val="5"/>
        <c:minorUnit val="2"/>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0.32075</cdr:x>
      <cdr:y>0.20203</cdr:y>
    </cdr:from>
    <cdr:to>
      <cdr:x>0.62264</cdr:x>
      <cdr:y>0.28622</cdr:y>
    </cdr:to>
    <cdr:sp macro="" textlink="">
      <cdr:nvSpPr>
        <cdr:cNvPr id="2" name="TextBox 1"/>
        <cdr:cNvSpPr txBox="1"/>
      </cdr:nvSpPr>
      <cdr:spPr>
        <a:xfrm xmlns:a="http://schemas.openxmlformats.org/drawingml/2006/main">
          <a:off x="1295400" y="914400"/>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smtClean="0"/>
            <a:t>40% up in 5 years</a:t>
          </a:r>
          <a:endParaRPr lang="en-US" sz="1100" dirty="0"/>
        </a:p>
      </cdr:txBody>
    </cdr:sp>
  </cdr:relSizeAnchor>
  <cdr:relSizeAnchor xmlns:cdr="http://schemas.openxmlformats.org/drawingml/2006/chartDrawing">
    <cdr:from>
      <cdr:x>0.41509</cdr:x>
      <cdr:y>0.28622</cdr:y>
    </cdr:from>
    <cdr:to>
      <cdr:x>0.4717</cdr:x>
      <cdr:y>0.53876</cdr:y>
    </cdr:to>
    <cdr:sp macro="" textlink="">
      <cdr:nvSpPr>
        <cdr:cNvPr id="3" name="Up Arrow 2"/>
        <cdr:cNvSpPr/>
      </cdr:nvSpPr>
      <cdr:spPr>
        <a:xfrm xmlns:a="http://schemas.openxmlformats.org/drawingml/2006/main">
          <a:off x="1676400" y="1295400"/>
          <a:ext cx="228600" cy="1143000"/>
        </a:xfrm>
        <a:prstGeom xmlns:a="http://schemas.openxmlformats.org/drawingml/2006/main" prst="upArrow">
          <a:avLst/>
        </a:prstGeom>
        <a:solidFill xmlns:a="http://schemas.openxmlformats.org/drawingml/2006/main">
          <a:srgbClr val="C0504D"/>
        </a:solidFill>
        <a:ln xmlns:a="http://schemas.openxmlformats.org/drawingml/2006/main" w="25400" cap="flat" cmpd="sng" algn="ctr">
          <a:solidFill>
            <a:srgbClr val="C0504D"/>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0.39623</cdr:x>
      <cdr:y>0.15153</cdr:y>
    </cdr:from>
    <cdr:to>
      <cdr:x>0.69811</cdr:x>
      <cdr:y>0.23571</cdr:y>
    </cdr:to>
    <cdr:sp macro="" textlink="">
      <cdr:nvSpPr>
        <cdr:cNvPr id="2" name="TextBox 1"/>
        <cdr:cNvSpPr txBox="1"/>
      </cdr:nvSpPr>
      <cdr:spPr>
        <a:xfrm xmlns:a="http://schemas.openxmlformats.org/drawingml/2006/main">
          <a:off x="1600200" y="6858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16%  up in 5 years</a:t>
          </a:r>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74033-DD7B-4726-B4A2-5125FCFBF804}"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105E8-53A9-409D-9B4A-E7C6A47DE1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8974033-DD7B-4726-B4A2-5125FCFBF804}" type="datetimeFigureOut">
              <a:rPr lang="en-US" smtClean="0"/>
              <a:pPr/>
              <a:t>10/31/2013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93105E8-53A9-409D-9B4A-E7C6A47DE1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0.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0100"/>
            <a:ext cx="7772400" cy="1225021"/>
          </a:xfrm>
        </p:spPr>
        <p:txBody>
          <a:bodyPr>
            <a:normAutofit fontScale="90000"/>
          </a:bodyPr>
          <a:lstStyle/>
          <a:p>
            <a:r>
              <a:rPr lang="en-US" dirty="0" smtClean="0"/>
              <a:t>Mathematical Modeling of Food Waste Generation and Urban Ecology in New York City</a:t>
            </a:r>
            <a:endParaRPr lang="en-US" dirty="0"/>
          </a:p>
        </p:txBody>
      </p:sp>
      <p:sp>
        <p:nvSpPr>
          <p:cNvPr id="3" name="Subtitle 2"/>
          <p:cNvSpPr>
            <a:spLocks noGrp="1"/>
          </p:cNvSpPr>
          <p:nvPr>
            <p:ph type="subTitle" idx="1"/>
          </p:nvPr>
        </p:nvSpPr>
        <p:spPr>
          <a:xfrm>
            <a:off x="304800" y="3162300"/>
            <a:ext cx="8534400" cy="2286000"/>
          </a:xfrm>
        </p:spPr>
        <p:txBody>
          <a:bodyPr>
            <a:normAutofit fontScale="70000" lnSpcReduction="20000"/>
          </a:bodyPr>
          <a:lstStyle/>
          <a:p>
            <a:r>
              <a:rPr lang="en-US" dirty="0" smtClean="0"/>
              <a:t>Abraham </a:t>
            </a:r>
            <a:r>
              <a:rPr lang="en-US" dirty="0" err="1" smtClean="0"/>
              <a:t>Setiawan</a:t>
            </a:r>
            <a:r>
              <a:rPr lang="en-US" dirty="0" smtClean="0"/>
              <a:t> and Masato R. Nakamura</a:t>
            </a:r>
          </a:p>
          <a:p>
            <a:endParaRPr lang="en-US" dirty="0" smtClean="0"/>
          </a:p>
          <a:p>
            <a:r>
              <a:rPr lang="en-US" dirty="0" smtClean="0"/>
              <a:t>Energy and Environmental Simulation Lab</a:t>
            </a:r>
          </a:p>
          <a:p>
            <a:r>
              <a:rPr lang="en-US" dirty="0" smtClean="0"/>
              <a:t>Department of Mechanical Engineering and Industrial Design Technology</a:t>
            </a:r>
            <a:br>
              <a:rPr lang="en-US" dirty="0" smtClean="0"/>
            </a:br>
            <a:r>
              <a:rPr lang="en-US" dirty="0" smtClean="0"/>
              <a:t>New York City College of Technology (City Tech)</a:t>
            </a:r>
            <a:br>
              <a:rPr lang="en-US" dirty="0" smtClean="0"/>
            </a:br>
            <a:r>
              <a:rPr lang="en-US" dirty="0" smtClean="0"/>
              <a:t>City University of New York (CUNY)</a:t>
            </a:r>
          </a:p>
          <a:p>
            <a:r>
              <a:rPr lang="en-US" dirty="0" smtClean="0"/>
              <a:t>Brooklyn, NY 11201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7500"/>
            <a:ext cx="8229600" cy="952500"/>
          </a:xfrm>
        </p:spPr>
        <p:txBody>
          <a:bodyPr>
            <a:normAutofit fontScale="90000"/>
          </a:bodyPr>
          <a:lstStyle/>
          <a:p>
            <a:pPr eaLnBrk="1" hangingPunct="1">
              <a:defRPr/>
            </a:pPr>
            <a:r>
              <a:rPr lang="en-US" dirty="0" smtClean="0"/>
              <a:t>Solid waste management</a:t>
            </a:r>
            <a:br>
              <a:rPr lang="en-US" dirty="0" smtClean="0"/>
            </a:br>
            <a:r>
              <a:rPr lang="en-US" dirty="0" smtClean="0"/>
              <a:t> in New York City (cont.)</a:t>
            </a:r>
            <a:r>
              <a:rPr lang="en-US" dirty="0" smtClean="0">
                <a:solidFill>
                  <a:schemeClr val="accent3">
                    <a:lumMod val="75000"/>
                  </a:schemeClr>
                </a:solidFill>
              </a:rPr>
              <a:t/>
            </a:r>
            <a:br>
              <a:rPr lang="en-US" dirty="0" smtClean="0">
                <a:solidFill>
                  <a:schemeClr val="accent3">
                    <a:lumMod val="75000"/>
                  </a:schemeClr>
                </a:solidFill>
              </a:rPr>
            </a:br>
            <a:endParaRPr lang="en-US" dirty="0">
              <a:solidFill>
                <a:schemeClr val="accent3">
                  <a:lumMod val="75000"/>
                </a:schemeClr>
              </a:solidFill>
            </a:endParaRPr>
          </a:p>
        </p:txBody>
      </p:sp>
      <p:sp>
        <p:nvSpPr>
          <p:cNvPr id="12291" name="AutoShape 2"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2292" name="AutoShape 4"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2293" name="AutoShape 6"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pic>
        <p:nvPicPr>
          <p:cNvPr id="12294" name="Picture 1"/>
          <p:cNvPicPr>
            <a:picLocks noChangeAspect="1" noChangeArrowheads="1"/>
          </p:cNvPicPr>
          <p:nvPr/>
        </p:nvPicPr>
        <p:blipFill>
          <a:blip r:embed="rId2" cstate="print"/>
          <a:srcRect l="21944" t="46265" r="33168" b="17108"/>
          <a:stretch>
            <a:fillRect/>
          </a:stretch>
        </p:blipFill>
        <p:spPr bwMode="auto">
          <a:xfrm>
            <a:off x="0" y="1524000"/>
            <a:ext cx="5943600" cy="2091532"/>
          </a:xfrm>
          <a:prstGeom prst="rect">
            <a:avLst/>
          </a:prstGeom>
          <a:noFill/>
          <a:ln w="9525">
            <a:noFill/>
            <a:miter lim="800000"/>
            <a:headEnd/>
            <a:tailEnd/>
          </a:ln>
        </p:spPr>
      </p:pic>
      <p:pic>
        <p:nvPicPr>
          <p:cNvPr id="12295" name="Picture 2"/>
          <p:cNvPicPr>
            <a:picLocks noGrp="1" noChangeAspect="1" noChangeArrowheads="1"/>
          </p:cNvPicPr>
          <p:nvPr>
            <p:ph idx="1"/>
          </p:nvPr>
        </p:nvPicPr>
        <p:blipFill>
          <a:blip r:embed="rId3" cstate="print"/>
          <a:srcRect l="20370" t="38016" r="35185" b="19040"/>
          <a:stretch>
            <a:fillRect/>
          </a:stretch>
        </p:blipFill>
        <p:spPr>
          <a:xfrm>
            <a:off x="3048000" y="3175000"/>
            <a:ext cx="5791200" cy="2413000"/>
          </a:xfrm>
        </p:spPr>
      </p:pic>
      <p:sp>
        <p:nvSpPr>
          <p:cNvPr id="10" name="Content Placeholder 2"/>
          <p:cNvSpPr txBox="1">
            <a:spLocks/>
          </p:cNvSpPr>
          <p:nvPr/>
        </p:nvSpPr>
        <p:spPr>
          <a:xfrm>
            <a:off x="228600" y="1270000"/>
            <a:ext cx="4343400" cy="635000"/>
          </a:xfrm>
          <a:prstGeom prst="rect">
            <a:avLst/>
          </a:prstGeom>
        </p:spPr>
        <p:txBody>
          <a:bodyPr>
            <a:normAutofit/>
          </a:bodyPr>
          <a:lstStyle/>
          <a:p>
            <a:pPr marL="342900" indent="-342900">
              <a:spcBef>
                <a:spcPct val="20000"/>
              </a:spcBef>
              <a:defRPr/>
            </a:pPr>
            <a:r>
              <a:rPr lang="en-US" sz="3200" dirty="0"/>
              <a:t>Disposition of NYC-MSW</a:t>
            </a:r>
          </a:p>
        </p:txBody>
      </p:sp>
      <p:sp>
        <p:nvSpPr>
          <p:cNvPr id="11" name="Content Placeholder 2"/>
          <p:cNvSpPr txBox="1">
            <a:spLocks/>
          </p:cNvSpPr>
          <p:nvPr/>
        </p:nvSpPr>
        <p:spPr>
          <a:xfrm>
            <a:off x="2819400" y="3302000"/>
            <a:ext cx="6096000" cy="635000"/>
          </a:xfrm>
          <a:prstGeom prst="rect">
            <a:avLst/>
          </a:prstGeom>
        </p:spPr>
        <p:txBody>
          <a:bodyPr>
            <a:normAutofit fontScale="92500"/>
          </a:bodyPr>
          <a:lstStyle/>
          <a:p>
            <a:pPr marL="342900" indent="-342900">
              <a:spcBef>
                <a:spcPct val="20000"/>
              </a:spcBef>
              <a:defRPr/>
            </a:pPr>
            <a:r>
              <a:rPr lang="en-US" sz="3200" dirty="0"/>
              <a:t>Distribution of landfills of NYC-MSW</a:t>
            </a:r>
          </a:p>
        </p:txBody>
      </p:sp>
      <p:sp>
        <p:nvSpPr>
          <p:cNvPr id="12" name="Rectangle 11"/>
          <p:cNvSpPr/>
          <p:nvPr/>
        </p:nvSpPr>
        <p:spPr>
          <a:xfrm>
            <a:off x="76200" y="5503333"/>
            <a:ext cx="8077200" cy="253916"/>
          </a:xfrm>
          <a:prstGeom prst="rect">
            <a:avLst/>
          </a:prstGeom>
        </p:spPr>
        <p:txBody>
          <a:bodyPr>
            <a:spAutoFit/>
          </a:bodyPr>
          <a:lstStyle/>
          <a:p>
            <a:pPr>
              <a:defRPr/>
            </a:pPr>
            <a:r>
              <a:rPr lang="en-US" sz="1050" b="1" dirty="0"/>
              <a:t>N. J. </a:t>
            </a:r>
            <a:r>
              <a:rPr lang="en-US" sz="1050" b="1" dirty="0" err="1"/>
              <a:t>Themelis</a:t>
            </a:r>
            <a:r>
              <a:rPr lang="en-US" sz="1050" b="1" dirty="0"/>
              <a:t> “INTEGRATED MANAGEMENT OF SOLID WASTES FOR NEW YORK CITY” NAWTEC 2002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smtClean="0"/>
              <a:t>NYC residential and </a:t>
            </a:r>
            <a:br>
              <a:rPr lang="en-US" smtClean="0"/>
            </a:br>
            <a:r>
              <a:rPr lang="en-US" smtClean="0"/>
              <a:t>Street Basket Waste</a:t>
            </a:r>
          </a:p>
        </p:txBody>
      </p:sp>
      <p:pic>
        <p:nvPicPr>
          <p:cNvPr id="13315" name="Picture 2" descr="http://openlab.citytech.cuny.edu/nycecology/files/2013/05/residential-and-street-basket-waste.jpg"/>
          <p:cNvPicPr>
            <a:picLocks noChangeAspect="1" noChangeArrowheads="1"/>
          </p:cNvPicPr>
          <p:nvPr/>
        </p:nvPicPr>
        <p:blipFill>
          <a:blip r:embed="rId2" cstate="print"/>
          <a:srcRect/>
          <a:stretch>
            <a:fillRect/>
          </a:stretch>
        </p:blipFill>
        <p:spPr bwMode="auto">
          <a:xfrm>
            <a:off x="1905000" y="1270000"/>
            <a:ext cx="584835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smtClean="0"/>
              <a:t>New York Times: </a:t>
            </a:r>
            <a:br>
              <a:rPr lang="en-US" smtClean="0"/>
            </a:br>
            <a:r>
              <a:rPr lang="en-US" smtClean="0"/>
              <a:t>Food Composting in NYC</a:t>
            </a:r>
          </a:p>
        </p:txBody>
      </p:sp>
      <p:pic>
        <p:nvPicPr>
          <p:cNvPr id="14339" name="Picture 2"/>
          <p:cNvPicPr>
            <a:picLocks noGrp="1" noChangeAspect="1" noChangeArrowheads="1"/>
          </p:cNvPicPr>
          <p:nvPr>
            <p:ph idx="1"/>
          </p:nvPr>
        </p:nvPicPr>
        <p:blipFill>
          <a:blip r:embed="rId2" cstate="print"/>
          <a:srcRect l="14322" t="10101" r="13274"/>
          <a:stretch>
            <a:fillRect/>
          </a:stretch>
        </p:blipFill>
        <p:spPr>
          <a:xfrm>
            <a:off x="1524000" y="1333500"/>
            <a:ext cx="6248400" cy="4029604"/>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Bloomberg called food waste “New York City’s final recycling frontier.”</a:t>
            </a:r>
            <a:endParaRPr lang="en-US" dirty="0"/>
          </a:p>
        </p:txBody>
      </p:sp>
      <p:pic>
        <p:nvPicPr>
          <p:cNvPr id="15363" name="Picture 6" descr="http://l.yimg.com/bt/api/res/1.2/CMFcFCu1yLNmamiGO869Aw--/YXBwaWQ9eW5ld3M7cT04NQ--/http:/media.zenfs.com/en/blogs/thelookout/compost.jpg"/>
          <p:cNvPicPr>
            <a:picLocks noChangeAspect="1" noChangeArrowheads="1"/>
          </p:cNvPicPr>
          <p:nvPr/>
        </p:nvPicPr>
        <p:blipFill>
          <a:blip r:embed="rId2" cstate="print"/>
          <a:srcRect/>
          <a:stretch>
            <a:fillRect/>
          </a:stretch>
        </p:blipFill>
        <p:spPr bwMode="auto">
          <a:xfrm>
            <a:off x="1752600" y="1397000"/>
            <a:ext cx="5562600" cy="3483240"/>
          </a:xfrm>
          <a:prstGeom prst="rect">
            <a:avLst/>
          </a:prstGeom>
          <a:noFill/>
          <a:ln w="9525">
            <a:noFill/>
            <a:miter lim="800000"/>
            <a:headEnd/>
            <a:tailEnd/>
          </a:ln>
        </p:spPr>
      </p:pic>
      <p:sp>
        <p:nvSpPr>
          <p:cNvPr id="15364" name="Rectangle 8"/>
          <p:cNvSpPr>
            <a:spLocks noChangeArrowheads="1"/>
          </p:cNvSpPr>
          <p:nvPr/>
        </p:nvSpPr>
        <p:spPr bwMode="auto">
          <a:xfrm>
            <a:off x="457200" y="4953000"/>
            <a:ext cx="8077200" cy="646331"/>
          </a:xfrm>
          <a:prstGeom prst="rect">
            <a:avLst/>
          </a:prstGeom>
          <a:noFill/>
          <a:ln w="9525">
            <a:noFill/>
            <a:miter lim="800000"/>
            <a:headEnd/>
            <a:tailEnd/>
          </a:ln>
        </p:spPr>
        <p:txBody>
          <a:bodyPr>
            <a:spAutoFit/>
          </a:bodyPr>
          <a:lstStyle/>
          <a:p>
            <a:r>
              <a:rPr lang="en-US">
                <a:latin typeface="Calibri" pitchFamily="34" charset="0"/>
              </a:rPr>
              <a:t>“We bury 1.2 million tons of food waste in landfills every year at a cost of nearly $80 per ton”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Project objectives</a:t>
            </a:r>
          </a:p>
        </p:txBody>
      </p:sp>
      <p:sp>
        <p:nvSpPr>
          <p:cNvPr id="16387" name="Content Placeholder 2"/>
          <p:cNvSpPr>
            <a:spLocks noGrp="1"/>
          </p:cNvSpPr>
          <p:nvPr>
            <p:ph idx="1"/>
          </p:nvPr>
        </p:nvSpPr>
        <p:spPr>
          <a:xfrm>
            <a:off x="457200" y="1333500"/>
            <a:ext cx="8534400" cy="3771636"/>
          </a:xfrm>
        </p:spPr>
        <p:txBody>
          <a:bodyPr/>
          <a:lstStyle/>
          <a:p>
            <a:pPr eaLnBrk="1" hangingPunct="1"/>
            <a:r>
              <a:rPr lang="en-US" smtClean="0"/>
              <a:t>Quantifying rat behaviors in urban environment </a:t>
            </a:r>
          </a:p>
          <a:p>
            <a:pPr eaLnBrk="1" hangingPunct="1"/>
            <a:r>
              <a:rPr lang="en-US" smtClean="0"/>
              <a:t>Predicting interaction between human activities (food waste generation) and rat behaviors in urban environment</a:t>
            </a:r>
          </a:p>
          <a:p>
            <a:pPr eaLnBrk="1" hangingPunct="1"/>
            <a:r>
              <a:rPr lang="en-US" smtClean="0"/>
              <a:t>Suggesting a new mathematical model for minimizing reproduction of rats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Methodology</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Data collection </a:t>
            </a:r>
          </a:p>
          <a:p>
            <a:pPr lvl="1" eaLnBrk="1" fontAlgn="auto" hangingPunct="1">
              <a:spcAft>
                <a:spcPts val="0"/>
              </a:spcAft>
              <a:buFont typeface="Arial" pitchFamily="34" charset="0"/>
              <a:buChar char="–"/>
              <a:defRPr/>
            </a:pPr>
            <a:r>
              <a:rPr lang="en-US" dirty="0" smtClean="0"/>
              <a:t>Field work (food waste, rat behavior)</a:t>
            </a:r>
          </a:p>
          <a:p>
            <a:pPr lvl="1" eaLnBrk="1" fontAlgn="auto" hangingPunct="1">
              <a:spcAft>
                <a:spcPts val="0"/>
              </a:spcAft>
              <a:buFont typeface="Arial" pitchFamily="34" charset="0"/>
              <a:buChar char="–"/>
              <a:defRPr/>
            </a:pPr>
            <a:r>
              <a:rPr lang="en-US" dirty="0" smtClean="0"/>
              <a:t>Experimental work (urban and Collaborative Sensing)</a:t>
            </a:r>
          </a:p>
          <a:p>
            <a:pPr eaLnBrk="1" fontAlgn="auto" hangingPunct="1">
              <a:spcAft>
                <a:spcPts val="0"/>
              </a:spcAft>
              <a:buFont typeface="Arial" pitchFamily="34" charset="0"/>
              <a:buChar char="•"/>
              <a:defRPr/>
            </a:pPr>
            <a:r>
              <a:rPr lang="en-US" dirty="0" smtClean="0"/>
              <a:t>Data analysis</a:t>
            </a:r>
          </a:p>
          <a:p>
            <a:pPr lvl="1" eaLnBrk="1" fontAlgn="auto" hangingPunct="1">
              <a:spcAft>
                <a:spcPts val="0"/>
              </a:spcAft>
              <a:buFont typeface="Arial" pitchFamily="34" charset="0"/>
              <a:buChar char="–"/>
              <a:defRPr/>
            </a:pPr>
            <a:r>
              <a:rPr lang="en-US" dirty="0" smtClean="0"/>
              <a:t>Data mining (parameters such as waste generation, rat reproduction)</a:t>
            </a:r>
          </a:p>
          <a:p>
            <a:pPr lvl="1" eaLnBrk="1" fontAlgn="auto" hangingPunct="1">
              <a:spcAft>
                <a:spcPts val="0"/>
              </a:spcAft>
              <a:buFont typeface="Arial" pitchFamily="34" charset="0"/>
              <a:buChar char="–"/>
              <a:defRPr/>
            </a:pPr>
            <a:r>
              <a:rPr lang="en-US" dirty="0" smtClean="0"/>
              <a:t>Data mapping </a:t>
            </a:r>
          </a:p>
          <a:p>
            <a:pPr eaLnBrk="1" fontAlgn="auto" hangingPunct="1">
              <a:spcAft>
                <a:spcPts val="0"/>
              </a:spcAft>
              <a:buFont typeface="Arial" pitchFamily="34" charset="0"/>
              <a:buChar char="•"/>
              <a:defRPr/>
            </a:pPr>
            <a:r>
              <a:rPr lang="en-US" dirty="0" smtClean="0"/>
              <a:t>Quantitative analysis (mathematical work)</a:t>
            </a:r>
          </a:p>
          <a:p>
            <a:pPr lvl="1" eaLnBrk="1" fontAlgn="auto" hangingPunct="1">
              <a:spcAft>
                <a:spcPts val="0"/>
              </a:spcAft>
              <a:buFont typeface="Arial" pitchFamily="34" charset="0"/>
              <a:buChar char="–"/>
              <a:defRPr/>
            </a:pPr>
            <a:r>
              <a:rPr lang="en-US" dirty="0" smtClean="0"/>
              <a:t>Diffusion/Dispersion model (Stochastic model)</a:t>
            </a:r>
          </a:p>
          <a:p>
            <a:pPr lvl="1" eaLnBrk="1" fontAlgn="auto" hangingPunct="1">
              <a:spcAft>
                <a:spcPts val="0"/>
              </a:spcAft>
              <a:buFont typeface="Arial" pitchFamily="34" charset="0"/>
              <a:buChar char="–"/>
              <a:defRPr/>
            </a:pPr>
            <a:r>
              <a:rPr lang="en-US" dirty="0" smtClean="0"/>
              <a:t>Correlation between food waste and rat habitat/population </a:t>
            </a:r>
          </a:p>
          <a:p>
            <a:pPr lvl="1"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Stochastic model</a:t>
            </a:r>
            <a:br>
              <a:rPr lang="en-US" dirty="0" smtClean="0"/>
            </a:br>
            <a:r>
              <a:rPr lang="en-US" dirty="0" smtClean="0"/>
              <a:t>(</a:t>
            </a:r>
            <a:r>
              <a:rPr lang="en-US" smtClean="0"/>
              <a:t>Environmental Simulation)</a:t>
            </a:r>
            <a:endParaRPr lang="en-US" dirty="0"/>
          </a:p>
        </p:txBody>
      </p:sp>
      <p:pic>
        <p:nvPicPr>
          <p:cNvPr id="18435" name="Picture 4" descr="http://media.tumblr.com/tumblr_lxlbk0SCK01qkcgdm.jpg"/>
          <p:cNvPicPr>
            <a:picLocks noChangeAspect="1" noChangeArrowheads="1"/>
          </p:cNvPicPr>
          <p:nvPr/>
        </p:nvPicPr>
        <p:blipFill>
          <a:blip r:embed="rId2" cstate="print"/>
          <a:srcRect/>
          <a:stretch>
            <a:fillRect/>
          </a:stretch>
        </p:blipFill>
        <p:spPr bwMode="auto">
          <a:xfrm>
            <a:off x="817563" y="2000250"/>
            <a:ext cx="1905000" cy="1809750"/>
          </a:xfrm>
          <a:prstGeom prst="rect">
            <a:avLst/>
          </a:prstGeom>
          <a:noFill/>
          <a:ln w="9525">
            <a:noFill/>
            <a:miter lim="800000"/>
            <a:headEnd/>
            <a:tailEnd/>
          </a:ln>
        </p:spPr>
      </p:pic>
      <p:pic>
        <p:nvPicPr>
          <p:cNvPr id="18436" name="Picture 6" descr="http://media.tumblr.com/tumblr_lxlbkkw5xZ1qkcgdm.jpg"/>
          <p:cNvPicPr>
            <a:picLocks noChangeAspect="1" noChangeArrowheads="1"/>
          </p:cNvPicPr>
          <p:nvPr/>
        </p:nvPicPr>
        <p:blipFill>
          <a:blip r:embed="rId3" cstate="print"/>
          <a:srcRect/>
          <a:stretch>
            <a:fillRect/>
          </a:stretch>
        </p:blipFill>
        <p:spPr bwMode="auto">
          <a:xfrm>
            <a:off x="228600" y="3429000"/>
            <a:ext cx="1905000" cy="1821657"/>
          </a:xfrm>
          <a:prstGeom prst="rect">
            <a:avLst/>
          </a:prstGeom>
          <a:noFill/>
          <a:ln w="9525">
            <a:noFill/>
            <a:miter lim="800000"/>
            <a:headEnd/>
            <a:tailEnd/>
          </a:ln>
        </p:spPr>
      </p:pic>
      <p:sp>
        <p:nvSpPr>
          <p:cNvPr id="18437" name="TextBox 10"/>
          <p:cNvSpPr txBox="1">
            <a:spLocks noChangeArrowheads="1"/>
          </p:cNvSpPr>
          <p:nvPr/>
        </p:nvSpPr>
        <p:spPr bwMode="auto">
          <a:xfrm>
            <a:off x="533400" y="1270000"/>
            <a:ext cx="2057400" cy="646331"/>
          </a:xfrm>
          <a:prstGeom prst="rect">
            <a:avLst/>
          </a:prstGeom>
          <a:noFill/>
          <a:ln w="9525">
            <a:noFill/>
            <a:miter lim="800000"/>
            <a:headEnd/>
            <a:tailEnd/>
          </a:ln>
        </p:spPr>
        <p:txBody>
          <a:bodyPr>
            <a:spAutoFit/>
          </a:bodyPr>
          <a:lstStyle/>
          <a:p>
            <a:r>
              <a:rPr lang="en-US">
                <a:latin typeface="Calibri" pitchFamily="34" charset="0"/>
              </a:rPr>
              <a:t>Food waste generation data </a:t>
            </a:r>
          </a:p>
        </p:txBody>
      </p:sp>
      <p:sp>
        <p:nvSpPr>
          <p:cNvPr id="18438" name="Rectangle 11"/>
          <p:cNvSpPr>
            <a:spLocks noChangeArrowheads="1"/>
          </p:cNvSpPr>
          <p:nvPr/>
        </p:nvSpPr>
        <p:spPr bwMode="auto">
          <a:xfrm>
            <a:off x="152400" y="5270500"/>
            <a:ext cx="4572000" cy="400110"/>
          </a:xfrm>
          <a:prstGeom prst="rect">
            <a:avLst/>
          </a:prstGeom>
          <a:noFill/>
          <a:ln w="9525">
            <a:noFill/>
            <a:miter lim="800000"/>
            <a:headEnd/>
            <a:tailEnd/>
          </a:ln>
        </p:spPr>
        <p:txBody>
          <a:bodyPr>
            <a:spAutoFit/>
          </a:bodyPr>
          <a:lstStyle/>
          <a:p>
            <a:r>
              <a:rPr lang="en-US" sz="1000">
                <a:latin typeface="Calibri" pitchFamily="34" charset="0"/>
              </a:rPr>
              <a:t>http://nycopendata.tumblr.com/post/15622444237/visualization-submission-heatmap-of-restaurants-in-new</a:t>
            </a:r>
          </a:p>
        </p:txBody>
      </p:sp>
      <p:pic>
        <p:nvPicPr>
          <p:cNvPr id="18439" name="Picture 2" descr="http://www.flinnsci.com/store/catalogProductThumbnails/PM3005ILLUST.jpg"/>
          <p:cNvPicPr>
            <a:picLocks noGrp="1" noChangeAspect="1" noChangeArrowheads="1"/>
          </p:cNvPicPr>
          <p:nvPr>
            <p:ph idx="1"/>
          </p:nvPr>
        </p:nvPicPr>
        <p:blipFill>
          <a:blip r:embed="rId4" cstate="print"/>
          <a:srcRect b="32175"/>
          <a:stretch>
            <a:fillRect/>
          </a:stretch>
        </p:blipFill>
        <p:spPr>
          <a:xfrm rot="7346328">
            <a:off x="7577138" y="3617648"/>
            <a:ext cx="1397000" cy="990600"/>
          </a:xfrm>
        </p:spPr>
      </p:pic>
      <p:grpSp>
        <p:nvGrpSpPr>
          <p:cNvPr id="3" name="Group 22"/>
          <p:cNvGrpSpPr>
            <a:grpSpLocks/>
          </p:cNvGrpSpPr>
          <p:nvPr/>
        </p:nvGrpSpPr>
        <p:grpSpPr bwMode="auto">
          <a:xfrm rot="1639193">
            <a:off x="7305676" y="2005542"/>
            <a:ext cx="519113" cy="3393282"/>
            <a:chOff x="6968360" y="2286000"/>
            <a:chExt cx="543910" cy="4038600"/>
          </a:xfrm>
        </p:grpSpPr>
        <p:sp>
          <p:nvSpPr>
            <p:cNvPr id="6" name="Oval 5"/>
            <p:cNvSpPr/>
            <p:nvPr/>
          </p:nvSpPr>
          <p:spPr>
            <a:xfrm>
              <a:off x="6965913" y="4038515"/>
              <a:ext cx="533929" cy="533756"/>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7" name="Oval 6"/>
            <p:cNvSpPr/>
            <p:nvPr/>
          </p:nvSpPr>
          <p:spPr>
            <a:xfrm>
              <a:off x="6962039" y="5791317"/>
              <a:ext cx="533930" cy="533756"/>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8" name="Oval 7"/>
            <p:cNvSpPr/>
            <p:nvPr/>
          </p:nvSpPr>
          <p:spPr>
            <a:xfrm>
              <a:off x="6972027" y="2286388"/>
              <a:ext cx="533929" cy="53375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9" name="Down Arrow 18"/>
            <p:cNvSpPr/>
            <p:nvPr/>
          </p:nvSpPr>
          <p:spPr>
            <a:xfrm>
              <a:off x="7085063" y="4724757"/>
              <a:ext cx="304389" cy="913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Down Arrow 19"/>
            <p:cNvSpPr/>
            <p:nvPr/>
          </p:nvSpPr>
          <p:spPr>
            <a:xfrm rot="10800000">
              <a:off x="7083043" y="2895188"/>
              <a:ext cx="304389" cy="914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8441" name="Picture 14"/>
          <p:cNvPicPr>
            <a:picLocks noChangeAspect="1" noChangeArrowheads="1"/>
          </p:cNvPicPr>
          <p:nvPr/>
        </p:nvPicPr>
        <p:blipFill>
          <a:blip r:embed="rId5" cstate="print"/>
          <a:srcRect l="34349" t="23111" r="9695" b="4889"/>
          <a:stretch>
            <a:fillRect/>
          </a:stretch>
        </p:blipFill>
        <p:spPr bwMode="auto">
          <a:xfrm>
            <a:off x="3429000" y="2032000"/>
            <a:ext cx="2438400" cy="1629833"/>
          </a:xfrm>
          <a:prstGeom prst="rect">
            <a:avLst/>
          </a:prstGeom>
          <a:noFill/>
          <a:ln w="9525">
            <a:noFill/>
            <a:miter lim="800000"/>
            <a:headEnd/>
            <a:tailEnd/>
          </a:ln>
        </p:spPr>
      </p:pic>
      <p:sp>
        <p:nvSpPr>
          <p:cNvPr id="18442" name="TextBox 24"/>
          <p:cNvSpPr txBox="1">
            <a:spLocks noChangeArrowheads="1"/>
          </p:cNvSpPr>
          <p:nvPr/>
        </p:nvSpPr>
        <p:spPr bwMode="auto">
          <a:xfrm>
            <a:off x="3429000" y="1270000"/>
            <a:ext cx="2438400" cy="646331"/>
          </a:xfrm>
          <a:prstGeom prst="rect">
            <a:avLst/>
          </a:prstGeom>
          <a:noFill/>
          <a:ln w="9525">
            <a:noFill/>
            <a:miter lim="800000"/>
            <a:headEnd/>
            <a:tailEnd/>
          </a:ln>
        </p:spPr>
        <p:txBody>
          <a:bodyPr>
            <a:spAutoFit/>
          </a:bodyPr>
          <a:lstStyle/>
          <a:p>
            <a:r>
              <a:rPr lang="en-US">
                <a:latin typeface="Calibri" pitchFamily="34" charset="0"/>
              </a:rPr>
              <a:t>Geographic Information Systems (GIS) </a:t>
            </a:r>
          </a:p>
        </p:txBody>
      </p:sp>
      <p:sp>
        <p:nvSpPr>
          <p:cNvPr id="18443" name="TextBox 25"/>
          <p:cNvSpPr txBox="1">
            <a:spLocks noChangeArrowheads="1"/>
          </p:cNvSpPr>
          <p:nvPr/>
        </p:nvSpPr>
        <p:spPr bwMode="auto">
          <a:xfrm>
            <a:off x="6705600" y="1270000"/>
            <a:ext cx="1752600" cy="646331"/>
          </a:xfrm>
          <a:prstGeom prst="rect">
            <a:avLst/>
          </a:prstGeom>
          <a:noFill/>
          <a:ln w="9525">
            <a:noFill/>
            <a:miter lim="800000"/>
            <a:headEnd/>
            <a:tailEnd/>
          </a:ln>
        </p:spPr>
        <p:txBody>
          <a:bodyPr>
            <a:spAutoFit/>
          </a:bodyPr>
          <a:lstStyle/>
          <a:p>
            <a:r>
              <a:rPr lang="en-US">
                <a:latin typeface="Calibri" pitchFamily="34" charset="0"/>
              </a:rPr>
              <a:t>Quantified rat </a:t>
            </a:r>
          </a:p>
          <a:p>
            <a:r>
              <a:rPr lang="en-US">
                <a:latin typeface="Calibri" pitchFamily="34" charset="0"/>
              </a:rPr>
              <a:t>behavior </a:t>
            </a:r>
          </a:p>
        </p:txBody>
      </p:sp>
      <p:sp>
        <p:nvSpPr>
          <p:cNvPr id="27" name="Cross 26"/>
          <p:cNvSpPr/>
          <p:nvPr/>
        </p:nvSpPr>
        <p:spPr>
          <a:xfrm>
            <a:off x="2667000" y="1397000"/>
            <a:ext cx="381000" cy="317500"/>
          </a:xfrm>
          <a:prstGeom prst="plus">
            <a:avLst>
              <a:gd name="adj" fmla="val 4155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Cross 27"/>
          <p:cNvSpPr/>
          <p:nvPr/>
        </p:nvSpPr>
        <p:spPr>
          <a:xfrm>
            <a:off x="6019800" y="1397000"/>
            <a:ext cx="381000" cy="317500"/>
          </a:xfrm>
          <a:prstGeom prst="plus">
            <a:avLst>
              <a:gd name="adj" fmla="val 41552"/>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Raccoon behavior </a:t>
            </a:r>
          </a:p>
        </p:txBody>
      </p:sp>
      <p:pic>
        <p:nvPicPr>
          <p:cNvPr id="19459" name="Picture 2"/>
          <p:cNvPicPr>
            <a:picLocks noGrp="1" noChangeAspect="1" noChangeArrowheads="1"/>
          </p:cNvPicPr>
          <p:nvPr>
            <p:ph idx="1"/>
          </p:nvPr>
        </p:nvPicPr>
        <p:blipFill>
          <a:blip r:embed="rId2" cstate="print"/>
          <a:srcRect l="11380" t="11784" r="12515"/>
          <a:stretch>
            <a:fillRect/>
          </a:stretch>
        </p:blipFill>
        <p:spPr>
          <a:xfrm>
            <a:off x="228600" y="1079500"/>
            <a:ext cx="6096000" cy="3972719"/>
          </a:xfrm>
          <a:noFill/>
        </p:spPr>
      </p:pic>
      <p:sp>
        <p:nvSpPr>
          <p:cNvPr id="19460" name="Rectangle 4"/>
          <p:cNvSpPr>
            <a:spLocks noChangeArrowheads="1"/>
          </p:cNvSpPr>
          <p:nvPr/>
        </p:nvSpPr>
        <p:spPr bwMode="auto">
          <a:xfrm>
            <a:off x="2286000" y="5176573"/>
            <a:ext cx="6858000" cy="646331"/>
          </a:xfrm>
          <a:prstGeom prst="rect">
            <a:avLst/>
          </a:prstGeom>
          <a:noFill/>
          <a:ln w="9525">
            <a:noFill/>
            <a:miter lim="800000"/>
            <a:headEnd/>
            <a:tailEnd/>
          </a:ln>
        </p:spPr>
        <p:txBody>
          <a:bodyPr>
            <a:spAutoFit/>
          </a:bodyPr>
          <a:lstStyle/>
          <a:p>
            <a:r>
              <a:rPr lang="en-US"/>
              <a:t>http://www.pbs.org/wnet/nature/lessons/observing-the-secret-lives-of-raccoons/enhanced-video-resource/7945/</a:t>
            </a:r>
          </a:p>
        </p:txBody>
      </p:sp>
      <p:pic>
        <p:nvPicPr>
          <p:cNvPr id="19461" name="Picture 3"/>
          <p:cNvPicPr>
            <a:picLocks noChangeAspect="1" noChangeArrowheads="1"/>
          </p:cNvPicPr>
          <p:nvPr/>
        </p:nvPicPr>
        <p:blipFill>
          <a:blip r:embed="rId3" cstate="print"/>
          <a:srcRect l="8778" t="55473" r="40076" b="6569"/>
          <a:stretch>
            <a:fillRect/>
          </a:stretch>
        </p:blipFill>
        <p:spPr bwMode="auto">
          <a:xfrm>
            <a:off x="3886200" y="952500"/>
            <a:ext cx="4451350" cy="2159000"/>
          </a:xfrm>
          <a:prstGeom prst="rect">
            <a:avLst/>
          </a:prstGeom>
          <a:noFill/>
          <a:ln w="9525">
            <a:noFill/>
            <a:miter lim="800000"/>
            <a:headEnd/>
            <a:tailEnd/>
          </a:ln>
        </p:spPr>
      </p:pic>
      <p:pic>
        <p:nvPicPr>
          <p:cNvPr id="19462" name="Picture 6"/>
          <p:cNvPicPr>
            <a:picLocks noChangeAspect="1" noChangeArrowheads="1"/>
          </p:cNvPicPr>
          <p:nvPr/>
        </p:nvPicPr>
        <p:blipFill>
          <a:blip r:embed="rId4" cstate="print"/>
          <a:srcRect l="8778" t="55840" r="39313" b="6204"/>
          <a:stretch>
            <a:fillRect/>
          </a:stretch>
        </p:blipFill>
        <p:spPr bwMode="auto">
          <a:xfrm>
            <a:off x="4038600" y="3111500"/>
            <a:ext cx="4343400" cy="2075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Cat behavior research using GPS</a:t>
            </a:r>
          </a:p>
        </p:txBody>
      </p:sp>
      <p:pic>
        <p:nvPicPr>
          <p:cNvPr id="20483" name="Picture 2"/>
          <p:cNvPicPr>
            <a:picLocks noChangeAspect="1" noChangeArrowheads="1"/>
          </p:cNvPicPr>
          <p:nvPr/>
        </p:nvPicPr>
        <p:blipFill>
          <a:blip r:embed="rId2" cstate="print"/>
          <a:srcRect l="61198" t="10417" r="12109" b="6250"/>
          <a:stretch>
            <a:fillRect/>
          </a:stretch>
        </p:blipFill>
        <p:spPr bwMode="auto">
          <a:xfrm>
            <a:off x="2057400" y="1397000"/>
            <a:ext cx="4876800" cy="3964782"/>
          </a:xfrm>
          <a:prstGeom prst="rect">
            <a:avLst/>
          </a:prstGeom>
          <a:noFill/>
          <a:ln w="9525">
            <a:noFill/>
            <a:miter lim="800000"/>
            <a:headEnd/>
            <a:tailEnd/>
          </a:ln>
        </p:spPr>
      </p:pic>
      <p:sp>
        <p:nvSpPr>
          <p:cNvPr id="20484" name="Rectangle 4"/>
          <p:cNvSpPr>
            <a:spLocks noChangeArrowheads="1"/>
          </p:cNvSpPr>
          <p:nvPr/>
        </p:nvSpPr>
        <p:spPr bwMode="auto">
          <a:xfrm>
            <a:off x="304800" y="5406761"/>
            <a:ext cx="8839200" cy="369332"/>
          </a:xfrm>
          <a:prstGeom prst="rect">
            <a:avLst/>
          </a:prstGeom>
          <a:noFill/>
          <a:ln w="9525">
            <a:noFill/>
            <a:miter lim="800000"/>
            <a:headEnd/>
            <a:tailEnd/>
          </a:ln>
        </p:spPr>
        <p:txBody>
          <a:bodyPr>
            <a:spAutoFit/>
          </a:bodyPr>
          <a:lstStyle/>
          <a:p>
            <a:r>
              <a:rPr lang="en-US"/>
              <a:t>BBC news: http://www.bbc.co.uk/news/science-environment-22567526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Surface Temperature of NYC</a:t>
            </a:r>
          </a:p>
        </p:txBody>
      </p:sp>
      <p:pic>
        <p:nvPicPr>
          <p:cNvPr id="21507" name="Picture 4" descr="http://www.nasa.gov/centers/goddard/images/content/141367main_landsat_surf_temp_lg.jpg"/>
          <p:cNvPicPr>
            <a:picLocks noChangeAspect="1" noChangeArrowheads="1"/>
          </p:cNvPicPr>
          <p:nvPr/>
        </p:nvPicPr>
        <p:blipFill>
          <a:blip r:embed="rId2" cstate="print"/>
          <a:srcRect/>
          <a:stretch>
            <a:fillRect/>
          </a:stretch>
        </p:blipFill>
        <p:spPr bwMode="auto">
          <a:xfrm>
            <a:off x="1676400" y="1113896"/>
            <a:ext cx="5791200" cy="4426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US" dirty="0"/>
          </a:p>
        </p:txBody>
      </p:sp>
      <p:sp>
        <p:nvSpPr>
          <p:cNvPr id="3" name="Content Placeholder 2"/>
          <p:cNvSpPr>
            <a:spLocks noGrp="1"/>
          </p:cNvSpPr>
          <p:nvPr>
            <p:ph idx="1"/>
          </p:nvPr>
        </p:nvSpPr>
        <p:spPr/>
        <p:txBody>
          <a:bodyPr>
            <a:normAutofit fontScale="62500" lnSpcReduction="20000"/>
          </a:bodyPr>
          <a:lstStyle/>
          <a:p>
            <a:pPr marL="0" indent="398463" algn="just">
              <a:buNone/>
            </a:pPr>
            <a:r>
              <a:rPr lang="en-US" dirty="0" smtClean="0"/>
              <a:t>Nearly 46,000 tons per year of Municipal Solid Waste (MSW) is generated in New York City. The city's solid waste management need to be precisely planned in order to deal with the city's high population density. A lack of accuracy of food waste prediction has resulted in improper planning and design of solid waste facilities. In this study, a mathematical model of food waste generation is developed using socioeconomic data. The result of model shows *******. In the second phase of this study, the model will be incorporated with the effect of rat population growth in the City. This approach (food waste plus rat population) helps understanding the city's urban ecology and sanitation.</a:t>
            </a:r>
          </a:p>
          <a:p>
            <a:pPr marL="0" indent="398463" algn="just">
              <a:buFontTx/>
              <a:buChar char="-"/>
            </a:pPr>
            <a:r>
              <a:rPr lang="en-US" dirty="0" smtClean="0"/>
              <a:t>have to be incorporated with rat.</a:t>
            </a:r>
          </a:p>
          <a:p>
            <a:pPr marL="0" indent="398463" algn="just">
              <a:buFontTx/>
              <a:buChar char="-"/>
            </a:pPr>
            <a:r>
              <a:rPr lang="en-US" dirty="0" smtClean="0"/>
              <a:t>Have to say something for the New York City’s composting stream program.</a:t>
            </a:r>
          </a:p>
          <a:p>
            <a:pPr marL="0" indent="398463" algn="just">
              <a:buFontTx/>
              <a:buChar char="-"/>
            </a:pPr>
            <a:r>
              <a:rPr lang="en-US" dirty="0" smtClean="0"/>
              <a:t>Experimental data that will be used for comparing </a:t>
            </a:r>
            <a:r>
              <a:rPr lang="en-US" smtClean="0"/>
              <a:t>this theoretical </a:t>
            </a:r>
            <a:r>
              <a:rPr lang="en-US" dirty="0" smtClean="0"/>
              <a:t>work.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Field Work - Rat safari - </a:t>
            </a:r>
          </a:p>
        </p:txBody>
      </p:sp>
      <p:pic>
        <p:nvPicPr>
          <p:cNvPr id="22531" name="Picture 2" descr="http://openlab.citytech.cuny.edu/nycecology/files/2013/06/photo-2.jpg"/>
          <p:cNvPicPr>
            <a:picLocks noChangeAspect="1" noChangeArrowheads="1"/>
          </p:cNvPicPr>
          <p:nvPr/>
        </p:nvPicPr>
        <p:blipFill>
          <a:blip r:embed="rId2" cstate="print"/>
          <a:srcRect/>
          <a:stretch>
            <a:fillRect/>
          </a:stretch>
        </p:blipFill>
        <p:spPr bwMode="auto">
          <a:xfrm>
            <a:off x="533400" y="1524000"/>
            <a:ext cx="4419600" cy="2762250"/>
          </a:xfrm>
          <a:prstGeom prst="rect">
            <a:avLst/>
          </a:prstGeom>
          <a:noFill/>
          <a:ln w="9525">
            <a:noFill/>
            <a:miter lim="800000"/>
            <a:headEnd/>
            <a:tailEnd/>
          </a:ln>
        </p:spPr>
      </p:pic>
      <p:pic>
        <p:nvPicPr>
          <p:cNvPr id="22532" name="Picture 4" descr="http://openlab.citytech.cuny.edu/nycecology/files/2013/06/photo.jpg"/>
          <p:cNvPicPr>
            <a:picLocks noChangeAspect="1" noChangeArrowheads="1"/>
          </p:cNvPicPr>
          <p:nvPr/>
        </p:nvPicPr>
        <p:blipFill>
          <a:blip r:embed="rId3" cstate="print"/>
          <a:srcRect/>
          <a:stretch>
            <a:fillRect/>
          </a:stretch>
        </p:blipFill>
        <p:spPr bwMode="auto">
          <a:xfrm>
            <a:off x="4648200" y="2984500"/>
            <a:ext cx="4191000" cy="2619375"/>
          </a:xfrm>
          <a:prstGeom prst="rect">
            <a:avLst/>
          </a:prstGeom>
          <a:noFill/>
          <a:ln w="9525">
            <a:noFill/>
            <a:miter lim="800000"/>
            <a:headEnd/>
            <a:tailEnd/>
          </a:ln>
        </p:spPr>
      </p:pic>
      <p:pic>
        <p:nvPicPr>
          <p:cNvPr id="22533" name="Picture 4" descr="Urban Roadkill"/>
          <p:cNvPicPr>
            <a:picLocks noChangeAspect="1" noChangeArrowheads="1"/>
          </p:cNvPicPr>
          <p:nvPr/>
        </p:nvPicPr>
        <p:blipFill>
          <a:blip r:embed="rId4" cstate="print"/>
          <a:srcRect/>
          <a:stretch>
            <a:fillRect/>
          </a:stretch>
        </p:blipFill>
        <p:spPr bwMode="auto">
          <a:xfrm>
            <a:off x="533401" y="4445000"/>
            <a:ext cx="20558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08000"/>
            <a:ext cx="8229600" cy="952500"/>
          </a:xfrm>
        </p:spPr>
        <p:txBody>
          <a:bodyPr>
            <a:normAutofit fontScale="90000"/>
          </a:bodyPr>
          <a:lstStyle/>
          <a:p>
            <a:pPr eaLnBrk="1" hangingPunct="1"/>
            <a:r>
              <a:rPr lang="en-US" smtClean="0"/>
              <a:t>Food waste is very attractive for rats &amp; mice</a:t>
            </a:r>
          </a:p>
        </p:txBody>
      </p:sp>
      <p:pic>
        <p:nvPicPr>
          <p:cNvPr id="23555" name="Picture 2" descr="http://openlab.citytech.cuny.edu/nycecology/files/2013/05/food-waste.jpg"/>
          <p:cNvPicPr>
            <a:picLocks noChangeAspect="1" noChangeArrowheads="1"/>
          </p:cNvPicPr>
          <p:nvPr/>
        </p:nvPicPr>
        <p:blipFill>
          <a:blip r:embed="rId2" cstate="print"/>
          <a:srcRect/>
          <a:stretch>
            <a:fillRect/>
          </a:stretch>
        </p:blipFill>
        <p:spPr bwMode="auto">
          <a:xfrm>
            <a:off x="1600201" y="1968500"/>
            <a:ext cx="5857875" cy="324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7500"/>
            <a:ext cx="8229600" cy="952500"/>
          </a:xfrm>
        </p:spPr>
        <p:txBody>
          <a:bodyPr>
            <a:normAutofit fontScale="90000"/>
          </a:bodyPr>
          <a:lstStyle/>
          <a:p>
            <a:pPr eaLnBrk="1" hangingPunct="1">
              <a:defRPr/>
            </a:pPr>
            <a:r>
              <a:rPr lang="en-US" dirty="0" smtClean="0">
                <a:solidFill>
                  <a:schemeClr val="accent3">
                    <a:lumMod val="75000"/>
                  </a:schemeClr>
                </a:solidFill>
              </a:rPr>
              <a:t>Solid waste management</a:t>
            </a:r>
            <a:br>
              <a:rPr lang="en-US" dirty="0" smtClean="0">
                <a:solidFill>
                  <a:schemeClr val="accent3">
                    <a:lumMod val="75000"/>
                  </a:schemeClr>
                </a:solidFill>
              </a:rPr>
            </a:br>
            <a:r>
              <a:rPr lang="en-US" dirty="0" smtClean="0">
                <a:solidFill>
                  <a:schemeClr val="accent3">
                    <a:lumMod val="75000"/>
                  </a:schemeClr>
                </a:solidFill>
              </a:rPr>
              <a:t> in New York State</a:t>
            </a:r>
            <a:br>
              <a:rPr lang="en-US" dirty="0" smtClean="0">
                <a:solidFill>
                  <a:schemeClr val="accent3">
                    <a:lumMod val="75000"/>
                  </a:schemeClr>
                </a:solidFill>
              </a:rPr>
            </a:br>
            <a:endParaRPr lang="en-US" dirty="0">
              <a:solidFill>
                <a:schemeClr val="accent3">
                  <a:lumMod val="75000"/>
                </a:schemeClr>
              </a:solidFill>
            </a:endParaRPr>
          </a:p>
        </p:txBody>
      </p:sp>
      <p:sp>
        <p:nvSpPr>
          <p:cNvPr id="10243" name="AutoShape 2"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0244" name="AutoShape 4"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0245" name="AutoShape 6"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pic>
        <p:nvPicPr>
          <p:cNvPr id="10246" name="Picture 4"/>
          <p:cNvPicPr>
            <a:picLocks noGrp="1" noChangeAspect="1" noChangeArrowheads="1"/>
          </p:cNvPicPr>
          <p:nvPr>
            <p:ph idx="1"/>
          </p:nvPr>
        </p:nvPicPr>
        <p:blipFill>
          <a:blip r:embed="rId2" cstate="print"/>
          <a:srcRect l="24777" t="25214" r="24515" b="21707"/>
          <a:stretch>
            <a:fillRect/>
          </a:stretch>
        </p:blipFill>
        <p:spPr>
          <a:xfrm>
            <a:off x="0" y="1333500"/>
            <a:ext cx="9144000" cy="4127500"/>
          </a:xfrm>
        </p:spPr>
      </p:pic>
      <p:sp>
        <p:nvSpPr>
          <p:cNvPr id="10247" name="Rectangle 9"/>
          <p:cNvSpPr>
            <a:spLocks noChangeArrowheads="1"/>
          </p:cNvSpPr>
          <p:nvPr/>
        </p:nvSpPr>
        <p:spPr bwMode="auto">
          <a:xfrm>
            <a:off x="381000" y="5461000"/>
            <a:ext cx="7704032" cy="923330"/>
          </a:xfrm>
          <a:prstGeom prst="rect">
            <a:avLst/>
          </a:prstGeom>
          <a:noFill/>
          <a:ln w="9525">
            <a:noFill/>
            <a:miter lim="800000"/>
            <a:headEnd/>
            <a:tailEnd/>
          </a:ln>
        </p:spPr>
        <p:txBody>
          <a:bodyPr wrap="none">
            <a:spAutoFit/>
          </a:bodyPr>
          <a:lstStyle/>
          <a:p>
            <a:r>
              <a:rPr lang="en-US"/>
              <a:t>Columbia University WASTE MAP, http://www.seas.columbia.edu/earth/recycle/</a:t>
            </a:r>
          </a:p>
          <a:p>
            <a:r>
              <a:rPr lang="en-US"/>
              <a:t/>
            </a:r>
            <a:br>
              <a:rPr lang="en-US"/>
            </a:b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Urban ecology in New York City</a:t>
            </a:r>
          </a:p>
        </p:txBody>
      </p:sp>
      <p:sp>
        <p:nvSpPr>
          <p:cNvPr id="3" name="Content Placeholder 2"/>
          <p:cNvSpPr>
            <a:spLocks noGrp="1"/>
          </p:cNvSpPr>
          <p:nvPr>
            <p:ph sz="half" idx="1"/>
          </p:nvPr>
        </p:nvSpPr>
        <p:spPr>
          <a:xfrm>
            <a:off x="838200" y="4953000"/>
            <a:ext cx="8305800" cy="7620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Hawks, pigeons, raccoons, rats, mice, squirrels etc. </a:t>
            </a:r>
          </a:p>
          <a:p>
            <a:pPr eaLnBrk="1" fontAlgn="auto" hangingPunct="1">
              <a:spcAft>
                <a:spcPts val="0"/>
              </a:spcAft>
              <a:buFont typeface="Arial" pitchFamily="34" charset="0"/>
              <a:buChar char="•"/>
              <a:defRPr/>
            </a:pPr>
            <a:r>
              <a:rPr lang="en-US" dirty="0" smtClean="0"/>
              <a:t>Also NYC has large areas of waterfront</a:t>
            </a:r>
            <a:r>
              <a:rPr lang="ja-JP" altLang="en-US" smtClean="0"/>
              <a:t> </a:t>
            </a:r>
            <a:r>
              <a:rPr lang="en-US" dirty="0" smtClean="0"/>
              <a:t>(Fish)</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pic>
        <p:nvPicPr>
          <p:cNvPr id="7172" name="Picture 3"/>
          <p:cNvPicPr>
            <a:picLocks noGrp="1" noChangeAspect="1" noChangeArrowheads="1"/>
          </p:cNvPicPr>
          <p:nvPr>
            <p:ph sz="half" idx="2"/>
          </p:nvPr>
        </p:nvPicPr>
        <p:blipFill>
          <a:blip r:embed="rId2" cstate="print"/>
          <a:srcRect/>
          <a:stretch>
            <a:fillRect/>
          </a:stretch>
        </p:blipFill>
        <p:spPr>
          <a:xfrm>
            <a:off x="1143000" y="1206500"/>
            <a:ext cx="6934200" cy="36115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New York City’s Sanitation</a:t>
            </a:r>
          </a:p>
        </p:txBody>
      </p:sp>
      <p:sp>
        <p:nvSpPr>
          <p:cNvPr id="3" name="Content Placeholder 2"/>
          <p:cNvSpPr>
            <a:spLocks noGrp="1"/>
          </p:cNvSpPr>
          <p:nvPr>
            <p:ph sz="half" idx="1"/>
          </p:nvPr>
        </p:nvSpPr>
        <p:spPr>
          <a:xfrm>
            <a:off x="457200" y="1333500"/>
            <a:ext cx="3886200" cy="2730500"/>
          </a:xfrm>
        </p:spPr>
        <p:txBody>
          <a:bodyPr rtlCol="0">
            <a:normAutofit fontScale="55000" lnSpcReduction="20000"/>
          </a:bodyPr>
          <a:lstStyle/>
          <a:p>
            <a:pPr eaLnBrk="1" fontAlgn="auto" hangingPunct="1">
              <a:spcAft>
                <a:spcPts val="0"/>
              </a:spcAft>
              <a:buFont typeface="Arial" pitchFamily="34" charset="0"/>
              <a:buChar char="•"/>
              <a:defRPr/>
            </a:pPr>
            <a:r>
              <a:rPr lang="en-US" dirty="0" smtClean="0"/>
              <a:t>NYC bury 3,288 tons/day (1.2 M tons/year) of food waste [1]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1,640 tons/day of commercial food waste are generated in NYC [2]</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 population of rats in NYC  is almost same as population of people: 8 million of rats.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Rats are one of the major carriers (sources) of undesirable bacteria that causes disease</a:t>
            </a:r>
          </a:p>
          <a:p>
            <a:pPr eaLnBrk="1" fontAlgn="auto" hangingPunct="1">
              <a:spcAft>
                <a:spcPts val="0"/>
              </a:spcAft>
              <a:buFont typeface="Arial" pitchFamily="34" charset="0"/>
              <a:buChar char="•"/>
              <a:defRPr/>
            </a:pPr>
            <a:endParaRPr lang="en-US" dirty="0"/>
          </a:p>
        </p:txBody>
      </p:sp>
      <p:sp>
        <p:nvSpPr>
          <p:cNvPr id="8196" name="TextBox 4"/>
          <p:cNvSpPr txBox="1">
            <a:spLocks noChangeArrowheads="1"/>
          </p:cNvSpPr>
          <p:nvPr/>
        </p:nvSpPr>
        <p:spPr bwMode="auto">
          <a:xfrm>
            <a:off x="304801" y="4305300"/>
            <a:ext cx="4391025" cy="1384995"/>
          </a:xfrm>
          <a:prstGeom prst="rect">
            <a:avLst/>
          </a:prstGeom>
          <a:noFill/>
          <a:ln w="9525">
            <a:noFill/>
            <a:miter lim="800000"/>
            <a:headEnd/>
            <a:tailEnd/>
          </a:ln>
        </p:spPr>
        <p:txBody>
          <a:bodyPr>
            <a:spAutoFit/>
          </a:bodyPr>
          <a:lstStyle/>
          <a:p>
            <a:pPr algn="ctr"/>
            <a:r>
              <a:rPr lang="en-US" sz="2800" dirty="0">
                <a:solidFill>
                  <a:srgbClr val="FF0000"/>
                </a:solidFill>
                <a:latin typeface="Calibri" pitchFamily="34" charset="0"/>
              </a:rPr>
              <a:t>Sanitation is important </a:t>
            </a:r>
            <a:r>
              <a:rPr lang="en-US" sz="2800" dirty="0">
                <a:latin typeface="Calibri" pitchFamily="34" charset="0"/>
              </a:rPr>
              <a:t/>
            </a:r>
            <a:br>
              <a:rPr lang="en-US" sz="2800" dirty="0">
                <a:latin typeface="Calibri" pitchFamily="34" charset="0"/>
              </a:rPr>
            </a:br>
            <a:r>
              <a:rPr lang="en-US" sz="2800" dirty="0">
                <a:latin typeface="Calibri" pitchFamily="34" charset="0"/>
              </a:rPr>
              <a:t>especially in urban areas (high population density)</a:t>
            </a:r>
          </a:p>
        </p:txBody>
      </p:sp>
      <p:sp>
        <p:nvSpPr>
          <p:cNvPr id="6" name="Down Arrow 5"/>
          <p:cNvSpPr/>
          <p:nvPr/>
        </p:nvSpPr>
        <p:spPr>
          <a:xfrm>
            <a:off x="2438400" y="3848100"/>
            <a:ext cx="304800"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8" name="Picture 2"/>
          <p:cNvPicPr>
            <a:picLocks noGrp="1" noChangeAspect="1" noChangeArrowheads="1"/>
          </p:cNvPicPr>
          <p:nvPr>
            <p:ph sz="half" idx="2"/>
          </p:nvPr>
        </p:nvPicPr>
        <p:blipFill>
          <a:blip r:embed="rId2" cstate="print"/>
          <a:srcRect/>
          <a:stretch>
            <a:fillRect/>
          </a:stretch>
        </p:blipFill>
        <p:spPr>
          <a:xfrm>
            <a:off x="4495801" y="1333500"/>
            <a:ext cx="4487863" cy="2805907"/>
          </a:xfrm>
        </p:spPr>
      </p:pic>
      <p:sp>
        <p:nvSpPr>
          <p:cNvPr id="8199" name="Rectangle 7"/>
          <p:cNvSpPr>
            <a:spLocks noChangeArrowheads="1"/>
          </p:cNvSpPr>
          <p:nvPr/>
        </p:nvSpPr>
        <p:spPr bwMode="auto">
          <a:xfrm>
            <a:off x="4572000" y="4892814"/>
            <a:ext cx="4572000" cy="707886"/>
          </a:xfrm>
          <a:prstGeom prst="rect">
            <a:avLst/>
          </a:prstGeom>
          <a:noFill/>
          <a:ln w="9525">
            <a:noFill/>
            <a:miter lim="800000"/>
            <a:headEnd/>
            <a:tailEnd/>
          </a:ln>
        </p:spPr>
        <p:txBody>
          <a:bodyPr>
            <a:spAutoFit/>
          </a:bodyPr>
          <a:lstStyle/>
          <a:p>
            <a:r>
              <a:rPr lang="en-US" sz="800">
                <a:latin typeface="Calibri" pitchFamily="34" charset="0"/>
              </a:rPr>
              <a:t>[1] New York Times, http://www.nytimes.com/2013/06/17/nyregion/bloombergs-final-recycling-frontier-food-waste.html?pagewanted=all&amp;_r=0</a:t>
            </a:r>
          </a:p>
          <a:p>
            <a:endParaRPr lang="en-US" sz="800">
              <a:latin typeface="Calibri" pitchFamily="34" charset="0"/>
            </a:endParaRPr>
          </a:p>
          <a:p>
            <a:r>
              <a:rPr lang="en-US" sz="800">
                <a:latin typeface="Calibri" pitchFamily="34" charset="0"/>
              </a:rPr>
              <a:t>[2] N.Burant, A. McCornack, and H. Menten-Weil “Managing Food Waste in New York City: A Development Framework for Organic Waste Facilities”. Report from SIPA, Columbia University. (2012)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28935" y="603331"/>
            <a:ext cx="6130692" cy="384005"/>
            <a:chOff x="325693" y="2788265"/>
            <a:chExt cx="8360020" cy="1766341"/>
          </a:xfrm>
        </p:grpSpPr>
        <p:sp>
          <p:nvSpPr>
            <p:cNvPr id="7" name="Freeform 6"/>
            <p:cNvSpPr/>
            <p:nvPr/>
          </p:nvSpPr>
          <p:spPr>
            <a:xfrm>
              <a:off x="325693" y="2788265"/>
              <a:ext cx="1365780" cy="907202"/>
            </a:xfrm>
            <a:custGeom>
              <a:avLst/>
              <a:gdLst>
                <a:gd name="connsiteX0" fmla="*/ 0 w 1365780"/>
                <a:gd name="connsiteY0" fmla="*/ 90720 h 907200"/>
                <a:gd name="connsiteX1" fmla="*/ 90720 w 1365780"/>
                <a:gd name="connsiteY1" fmla="*/ 0 h 907200"/>
                <a:gd name="connsiteX2" fmla="*/ 1275060 w 1365780"/>
                <a:gd name="connsiteY2" fmla="*/ 0 h 907200"/>
                <a:gd name="connsiteX3" fmla="*/ 1365780 w 1365780"/>
                <a:gd name="connsiteY3" fmla="*/ 90720 h 907200"/>
                <a:gd name="connsiteX4" fmla="*/ 1365780 w 1365780"/>
                <a:gd name="connsiteY4" fmla="*/ 816480 h 907200"/>
                <a:gd name="connsiteX5" fmla="*/ 1275060 w 1365780"/>
                <a:gd name="connsiteY5" fmla="*/ 907200 h 907200"/>
                <a:gd name="connsiteX6" fmla="*/ 90720 w 1365780"/>
                <a:gd name="connsiteY6" fmla="*/ 907200 h 907200"/>
                <a:gd name="connsiteX7" fmla="*/ 0 w 1365780"/>
                <a:gd name="connsiteY7" fmla="*/ 816480 h 907200"/>
                <a:gd name="connsiteX8" fmla="*/ 0 w 1365780"/>
                <a:gd name="connsiteY8" fmla="*/ 90720 h 9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907200">
                  <a:moveTo>
                    <a:pt x="0" y="90720"/>
                  </a:moveTo>
                  <a:cubicBezTo>
                    <a:pt x="0" y="40617"/>
                    <a:pt x="40617" y="0"/>
                    <a:pt x="90720" y="0"/>
                  </a:cubicBezTo>
                  <a:lnTo>
                    <a:pt x="1275060" y="0"/>
                  </a:lnTo>
                  <a:cubicBezTo>
                    <a:pt x="1325163" y="0"/>
                    <a:pt x="1365780" y="40617"/>
                    <a:pt x="1365780" y="90720"/>
                  </a:cubicBezTo>
                  <a:lnTo>
                    <a:pt x="1365780" y="816480"/>
                  </a:lnTo>
                  <a:cubicBezTo>
                    <a:pt x="1365780" y="866583"/>
                    <a:pt x="1325163" y="907200"/>
                    <a:pt x="1275060" y="907200"/>
                  </a:cubicBezTo>
                  <a:lnTo>
                    <a:pt x="90720" y="907200"/>
                  </a:lnTo>
                  <a:cubicBezTo>
                    <a:pt x="40617" y="907200"/>
                    <a:pt x="0" y="866583"/>
                    <a:pt x="0" y="816480"/>
                  </a:cubicBezTo>
                  <a:lnTo>
                    <a:pt x="0" y="9072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352" tIns="149352" rIns="149352" bIns="440898" numCol="1" spcCol="1270" anchor="t" anchorCtr="0">
              <a:noAutofit/>
            </a:bodyPr>
            <a:lstStyle/>
            <a:p>
              <a:pPr lvl="0" algn="l" defTabSz="933450">
                <a:lnSpc>
                  <a:spcPct val="90000"/>
                </a:lnSpc>
                <a:spcBef>
                  <a:spcPct val="0"/>
                </a:spcBef>
                <a:spcAft>
                  <a:spcPct val="35000"/>
                </a:spcAft>
              </a:pPr>
              <a:r>
                <a:rPr lang="en-US" sz="2000" kern="1200" dirty="0" smtClean="0"/>
                <a:t>1</a:t>
              </a:r>
              <a:endParaRPr lang="en-US" sz="2000" kern="1200" dirty="0"/>
            </a:p>
          </p:txBody>
        </p:sp>
        <p:sp>
          <p:nvSpPr>
            <p:cNvPr id="8" name="Freeform 7"/>
            <p:cNvSpPr/>
            <p:nvPr/>
          </p:nvSpPr>
          <p:spPr>
            <a:xfrm>
              <a:off x="738024" y="3345006"/>
              <a:ext cx="1365780" cy="1209600"/>
            </a:xfrm>
            <a:custGeom>
              <a:avLst/>
              <a:gdLst>
                <a:gd name="connsiteX0" fmla="*/ 0 w 1365780"/>
                <a:gd name="connsiteY0" fmla="*/ 120960 h 1209600"/>
                <a:gd name="connsiteX1" fmla="*/ 120960 w 1365780"/>
                <a:gd name="connsiteY1" fmla="*/ 0 h 1209600"/>
                <a:gd name="connsiteX2" fmla="*/ 1244820 w 1365780"/>
                <a:gd name="connsiteY2" fmla="*/ 0 h 1209600"/>
                <a:gd name="connsiteX3" fmla="*/ 1365780 w 1365780"/>
                <a:gd name="connsiteY3" fmla="*/ 120960 h 1209600"/>
                <a:gd name="connsiteX4" fmla="*/ 1365780 w 1365780"/>
                <a:gd name="connsiteY4" fmla="*/ 1088640 h 1209600"/>
                <a:gd name="connsiteX5" fmla="*/ 1244820 w 1365780"/>
                <a:gd name="connsiteY5" fmla="*/ 1209600 h 1209600"/>
                <a:gd name="connsiteX6" fmla="*/ 120960 w 1365780"/>
                <a:gd name="connsiteY6" fmla="*/ 1209600 h 1209600"/>
                <a:gd name="connsiteX7" fmla="*/ 0 w 1365780"/>
                <a:gd name="connsiteY7" fmla="*/ 1088640 h 1209600"/>
                <a:gd name="connsiteX8" fmla="*/ 0 w 1365780"/>
                <a:gd name="connsiteY8" fmla="*/ 120960 h 12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1209600">
                  <a:moveTo>
                    <a:pt x="0" y="120960"/>
                  </a:moveTo>
                  <a:cubicBezTo>
                    <a:pt x="0" y="54156"/>
                    <a:pt x="54156" y="0"/>
                    <a:pt x="120960" y="0"/>
                  </a:cubicBezTo>
                  <a:lnTo>
                    <a:pt x="1244820" y="0"/>
                  </a:lnTo>
                  <a:cubicBezTo>
                    <a:pt x="1311624" y="0"/>
                    <a:pt x="1365780" y="54156"/>
                    <a:pt x="1365780" y="120960"/>
                  </a:cubicBezTo>
                  <a:lnTo>
                    <a:pt x="1365780" y="1088640"/>
                  </a:lnTo>
                  <a:cubicBezTo>
                    <a:pt x="1365780" y="1155444"/>
                    <a:pt x="1311624" y="1209600"/>
                    <a:pt x="1244820" y="1209600"/>
                  </a:cubicBezTo>
                  <a:lnTo>
                    <a:pt x="120960" y="1209600"/>
                  </a:lnTo>
                  <a:cubicBezTo>
                    <a:pt x="54156" y="1209600"/>
                    <a:pt x="0" y="1155444"/>
                    <a:pt x="0" y="1088640"/>
                  </a:cubicBezTo>
                  <a:lnTo>
                    <a:pt x="0" y="12096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84780" tIns="184780" rIns="184780" bIns="184780" numCol="1" spcCol="1270" anchor="t" anchorCtr="0">
              <a:noAutofit/>
            </a:bodyPr>
            <a:lstStyle/>
            <a:p>
              <a:pPr marL="0" lvl="1" algn="ctr" defTabSz="933450">
                <a:lnSpc>
                  <a:spcPct val="90000"/>
                </a:lnSpc>
                <a:spcBef>
                  <a:spcPct val="0"/>
                </a:spcBef>
                <a:spcAft>
                  <a:spcPct val="15000"/>
                </a:spcAft>
              </a:pPr>
              <a:r>
                <a:rPr lang="en-US" sz="1050" kern="1200" dirty="0" smtClean="0"/>
                <a:t>At day time</a:t>
              </a:r>
              <a:endParaRPr lang="en-US" sz="1050" kern="1200" dirty="0"/>
            </a:p>
          </p:txBody>
        </p:sp>
        <p:sp>
          <p:nvSpPr>
            <p:cNvPr id="9" name="Freeform 8"/>
            <p:cNvSpPr/>
            <p:nvPr/>
          </p:nvSpPr>
          <p:spPr>
            <a:xfrm>
              <a:off x="2031114" y="2901830"/>
              <a:ext cx="438940" cy="340039"/>
            </a:xfrm>
            <a:custGeom>
              <a:avLst/>
              <a:gdLst>
                <a:gd name="connsiteX0" fmla="*/ 0 w 438940"/>
                <a:gd name="connsiteY0" fmla="*/ 68008 h 340039"/>
                <a:gd name="connsiteX1" fmla="*/ 268921 w 438940"/>
                <a:gd name="connsiteY1" fmla="*/ 68008 h 340039"/>
                <a:gd name="connsiteX2" fmla="*/ 268921 w 438940"/>
                <a:gd name="connsiteY2" fmla="*/ 0 h 340039"/>
                <a:gd name="connsiteX3" fmla="*/ 438940 w 438940"/>
                <a:gd name="connsiteY3" fmla="*/ 170020 h 340039"/>
                <a:gd name="connsiteX4" fmla="*/ 268921 w 438940"/>
                <a:gd name="connsiteY4" fmla="*/ 340039 h 340039"/>
                <a:gd name="connsiteX5" fmla="*/ 268921 w 438940"/>
                <a:gd name="connsiteY5" fmla="*/ 272031 h 340039"/>
                <a:gd name="connsiteX6" fmla="*/ 0 w 438940"/>
                <a:gd name="connsiteY6" fmla="*/ 272031 h 340039"/>
                <a:gd name="connsiteX7" fmla="*/ 0 w 438940"/>
                <a:gd name="connsiteY7" fmla="*/ 68008 h 34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40" h="340039">
                  <a:moveTo>
                    <a:pt x="0" y="68008"/>
                  </a:moveTo>
                  <a:lnTo>
                    <a:pt x="268921" y="68008"/>
                  </a:lnTo>
                  <a:lnTo>
                    <a:pt x="268921" y="0"/>
                  </a:lnTo>
                  <a:lnTo>
                    <a:pt x="438940" y="170020"/>
                  </a:lnTo>
                  <a:lnTo>
                    <a:pt x="268921" y="340039"/>
                  </a:lnTo>
                  <a:lnTo>
                    <a:pt x="268921" y="272031"/>
                  </a:lnTo>
                  <a:lnTo>
                    <a:pt x="0" y="272031"/>
                  </a:lnTo>
                  <a:lnTo>
                    <a:pt x="0" y="6800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0" tIns="68008" rIns="102012" bIns="68008"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2585072" y="2800859"/>
              <a:ext cx="1365780" cy="907202"/>
            </a:xfrm>
            <a:custGeom>
              <a:avLst/>
              <a:gdLst>
                <a:gd name="connsiteX0" fmla="*/ 0 w 1365780"/>
                <a:gd name="connsiteY0" fmla="*/ 90720 h 907200"/>
                <a:gd name="connsiteX1" fmla="*/ 90720 w 1365780"/>
                <a:gd name="connsiteY1" fmla="*/ 0 h 907200"/>
                <a:gd name="connsiteX2" fmla="*/ 1275060 w 1365780"/>
                <a:gd name="connsiteY2" fmla="*/ 0 h 907200"/>
                <a:gd name="connsiteX3" fmla="*/ 1365780 w 1365780"/>
                <a:gd name="connsiteY3" fmla="*/ 90720 h 907200"/>
                <a:gd name="connsiteX4" fmla="*/ 1365780 w 1365780"/>
                <a:gd name="connsiteY4" fmla="*/ 816480 h 907200"/>
                <a:gd name="connsiteX5" fmla="*/ 1275060 w 1365780"/>
                <a:gd name="connsiteY5" fmla="*/ 907200 h 907200"/>
                <a:gd name="connsiteX6" fmla="*/ 90720 w 1365780"/>
                <a:gd name="connsiteY6" fmla="*/ 907200 h 907200"/>
                <a:gd name="connsiteX7" fmla="*/ 0 w 1365780"/>
                <a:gd name="connsiteY7" fmla="*/ 816480 h 907200"/>
                <a:gd name="connsiteX8" fmla="*/ 0 w 1365780"/>
                <a:gd name="connsiteY8" fmla="*/ 90720 h 9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907200">
                  <a:moveTo>
                    <a:pt x="0" y="90720"/>
                  </a:moveTo>
                  <a:cubicBezTo>
                    <a:pt x="0" y="40617"/>
                    <a:pt x="40617" y="0"/>
                    <a:pt x="90720" y="0"/>
                  </a:cubicBezTo>
                  <a:lnTo>
                    <a:pt x="1275060" y="0"/>
                  </a:lnTo>
                  <a:cubicBezTo>
                    <a:pt x="1325163" y="0"/>
                    <a:pt x="1365780" y="40617"/>
                    <a:pt x="1365780" y="90720"/>
                  </a:cubicBezTo>
                  <a:lnTo>
                    <a:pt x="1365780" y="816480"/>
                  </a:lnTo>
                  <a:cubicBezTo>
                    <a:pt x="1365780" y="866583"/>
                    <a:pt x="1325163" y="907200"/>
                    <a:pt x="1275060" y="907200"/>
                  </a:cubicBezTo>
                  <a:lnTo>
                    <a:pt x="90720" y="907200"/>
                  </a:lnTo>
                  <a:cubicBezTo>
                    <a:pt x="40617" y="907200"/>
                    <a:pt x="0" y="866583"/>
                    <a:pt x="0" y="816480"/>
                  </a:cubicBezTo>
                  <a:lnTo>
                    <a:pt x="0" y="9072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352" tIns="149352" rIns="149352" bIns="440898" numCol="1" spcCol="1270" anchor="t" anchorCtr="0">
              <a:noAutofit/>
            </a:bodyPr>
            <a:lstStyle/>
            <a:p>
              <a:pPr defTabSz="933450">
                <a:lnSpc>
                  <a:spcPct val="90000"/>
                </a:lnSpc>
                <a:spcBef>
                  <a:spcPct val="0"/>
                </a:spcBef>
                <a:spcAft>
                  <a:spcPct val="35000"/>
                </a:spcAft>
              </a:pPr>
              <a:r>
                <a:rPr lang="en-US" sz="2000" dirty="0"/>
                <a:t>2</a:t>
              </a:r>
              <a:endParaRPr lang="en-US" sz="2000" dirty="0"/>
            </a:p>
          </p:txBody>
        </p:sp>
        <p:sp>
          <p:nvSpPr>
            <p:cNvPr id="11" name="Freeform 10"/>
            <p:cNvSpPr/>
            <p:nvPr/>
          </p:nvSpPr>
          <p:spPr>
            <a:xfrm>
              <a:off x="2931994" y="3345006"/>
              <a:ext cx="1365780" cy="1209600"/>
            </a:xfrm>
            <a:custGeom>
              <a:avLst/>
              <a:gdLst>
                <a:gd name="connsiteX0" fmla="*/ 0 w 1365780"/>
                <a:gd name="connsiteY0" fmla="*/ 120960 h 1209600"/>
                <a:gd name="connsiteX1" fmla="*/ 120960 w 1365780"/>
                <a:gd name="connsiteY1" fmla="*/ 0 h 1209600"/>
                <a:gd name="connsiteX2" fmla="*/ 1244820 w 1365780"/>
                <a:gd name="connsiteY2" fmla="*/ 0 h 1209600"/>
                <a:gd name="connsiteX3" fmla="*/ 1365780 w 1365780"/>
                <a:gd name="connsiteY3" fmla="*/ 120960 h 1209600"/>
                <a:gd name="connsiteX4" fmla="*/ 1365780 w 1365780"/>
                <a:gd name="connsiteY4" fmla="*/ 1088640 h 1209600"/>
                <a:gd name="connsiteX5" fmla="*/ 1244820 w 1365780"/>
                <a:gd name="connsiteY5" fmla="*/ 1209600 h 1209600"/>
                <a:gd name="connsiteX6" fmla="*/ 120960 w 1365780"/>
                <a:gd name="connsiteY6" fmla="*/ 1209600 h 1209600"/>
                <a:gd name="connsiteX7" fmla="*/ 0 w 1365780"/>
                <a:gd name="connsiteY7" fmla="*/ 1088640 h 1209600"/>
                <a:gd name="connsiteX8" fmla="*/ 0 w 1365780"/>
                <a:gd name="connsiteY8" fmla="*/ 120960 h 12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1209600">
                  <a:moveTo>
                    <a:pt x="0" y="120960"/>
                  </a:moveTo>
                  <a:cubicBezTo>
                    <a:pt x="0" y="54156"/>
                    <a:pt x="54156" y="0"/>
                    <a:pt x="120960" y="0"/>
                  </a:cubicBezTo>
                  <a:lnTo>
                    <a:pt x="1244820" y="0"/>
                  </a:lnTo>
                  <a:cubicBezTo>
                    <a:pt x="1311624" y="0"/>
                    <a:pt x="1365780" y="54156"/>
                    <a:pt x="1365780" y="120960"/>
                  </a:cubicBezTo>
                  <a:lnTo>
                    <a:pt x="1365780" y="1088640"/>
                  </a:lnTo>
                  <a:cubicBezTo>
                    <a:pt x="1365780" y="1155444"/>
                    <a:pt x="1311624" y="1209600"/>
                    <a:pt x="1244820" y="1209600"/>
                  </a:cubicBezTo>
                  <a:lnTo>
                    <a:pt x="120960" y="1209600"/>
                  </a:lnTo>
                  <a:cubicBezTo>
                    <a:pt x="54156" y="1209600"/>
                    <a:pt x="0" y="1155444"/>
                    <a:pt x="0" y="1088640"/>
                  </a:cubicBezTo>
                  <a:lnTo>
                    <a:pt x="0" y="12096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84780" tIns="184780" rIns="184780" bIns="184780" numCol="1" spcCol="1270" anchor="t" anchorCtr="0">
              <a:noAutofit/>
            </a:bodyPr>
            <a:lstStyle/>
            <a:p>
              <a:pPr marL="0" lvl="1" algn="ctr" defTabSz="933450">
                <a:lnSpc>
                  <a:spcPct val="90000"/>
                </a:lnSpc>
                <a:spcBef>
                  <a:spcPct val="0"/>
                </a:spcBef>
                <a:spcAft>
                  <a:spcPct val="15000"/>
                </a:spcAft>
              </a:pPr>
              <a:r>
                <a:rPr lang="en-US" sz="1100" kern="1200" dirty="0" smtClean="0"/>
                <a:t>At night</a:t>
              </a:r>
              <a:endParaRPr lang="en-US" sz="1100" kern="1200" dirty="0"/>
            </a:p>
          </p:txBody>
        </p:sp>
        <p:sp>
          <p:nvSpPr>
            <p:cNvPr id="12" name="Freeform 11"/>
            <p:cNvSpPr/>
            <p:nvPr/>
          </p:nvSpPr>
          <p:spPr>
            <a:xfrm>
              <a:off x="4225083" y="2901830"/>
              <a:ext cx="438940" cy="340039"/>
            </a:xfrm>
            <a:custGeom>
              <a:avLst/>
              <a:gdLst>
                <a:gd name="connsiteX0" fmla="*/ 0 w 438940"/>
                <a:gd name="connsiteY0" fmla="*/ 68008 h 340039"/>
                <a:gd name="connsiteX1" fmla="*/ 268921 w 438940"/>
                <a:gd name="connsiteY1" fmla="*/ 68008 h 340039"/>
                <a:gd name="connsiteX2" fmla="*/ 268921 w 438940"/>
                <a:gd name="connsiteY2" fmla="*/ 0 h 340039"/>
                <a:gd name="connsiteX3" fmla="*/ 438940 w 438940"/>
                <a:gd name="connsiteY3" fmla="*/ 170020 h 340039"/>
                <a:gd name="connsiteX4" fmla="*/ 268921 w 438940"/>
                <a:gd name="connsiteY4" fmla="*/ 340039 h 340039"/>
                <a:gd name="connsiteX5" fmla="*/ 268921 w 438940"/>
                <a:gd name="connsiteY5" fmla="*/ 272031 h 340039"/>
                <a:gd name="connsiteX6" fmla="*/ 0 w 438940"/>
                <a:gd name="connsiteY6" fmla="*/ 272031 h 340039"/>
                <a:gd name="connsiteX7" fmla="*/ 0 w 438940"/>
                <a:gd name="connsiteY7" fmla="*/ 68008 h 34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40" h="340039">
                  <a:moveTo>
                    <a:pt x="0" y="68008"/>
                  </a:moveTo>
                  <a:lnTo>
                    <a:pt x="268921" y="68008"/>
                  </a:lnTo>
                  <a:lnTo>
                    <a:pt x="268921" y="0"/>
                  </a:lnTo>
                  <a:lnTo>
                    <a:pt x="438940" y="170020"/>
                  </a:lnTo>
                  <a:lnTo>
                    <a:pt x="268921" y="340039"/>
                  </a:lnTo>
                  <a:lnTo>
                    <a:pt x="268921" y="272031"/>
                  </a:lnTo>
                  <a:lnTo>
                    <a:pt x="0" y="272031"/>
                  </a:lnTo>
                  <a:lnTo>
                    <a:pt x="0" y="6800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0" tIns="68008" rIns="102012" bIns="68008" numCol="1" spcCol="1270" anchor="ctr" anchorCtr="0">
              <a:noAutofit/>
            </a:bodyPr>
            <a:lstStyle/>
            <a:p>
              <a:pPr lvl="0" algn="ctr" defTabSz="622300">
                <a:lnSpc>
                  <a:spcPct val="90000"/>
                </a:lnSpc>
                <a:spcBef>
                  <a:spcPct val="0"/>
                </a:spcBef>
                <a:spcAft>
                  <a:spcPct val="35000"/>
                </a:spcAft>
              </a:pPr>
              <a:endParaRPr lang="en-US" sz="1400" kern="1200"/>
            </a:p>
          </p:txBody>
        </p:sp>
        <p:sp>
          <p:nvSpPr>
            <p:cNvPr id="13" name="Freeform 12"/>
            <p:cNvSpPr/>
            <p:nvPr/>
          </p:nvSpPr>
          <p:spPr>
            <a:xfrm>
              <a:off x="4699718" y="2798693"/>
              <a:ext cx="1365780" cy="907202"/>
            </a:xfrm>
            <a:custGeom>
              <a:avLst/>
              <a:gdLst>
                <a:gd name="connsiteX0" fmla="*/ 0 w 1365780"/>
                <a:gd name="connsiteY0" fmla="*/ 90720 h 907200"/>
                <a:gd name="connsiteX1" fmla="*/ 90720 w 1365780"/>
                <a:gd name="connsiteY1" fmla="*/ 0 h 907200"/>
                <a:gd name="connsiteX2" fmla="*/ 1275060 w 1365780"/>
                <a:gd name="connsiteY2" fmla="*/ 0 h 907200"/>
                <a:gd name="connsiteX3" fmla="*/ 1365780 w 1365780"/>
                <a:gd name="connsiteY3" fmla="*/ 90720 h 907200"/>
                <a:gd name="connsiteX4" fmla="*/ 1365780 w 1365780"/>
                <a:gd name="connsiteY4" fmla="*/ 816480 h 907200"/>
                <a:gd name="connsiteX5" fmla="*/ 1275060 w 1365780"/>
                <a:gd name="connsiteY5" fmla="*/ 907200 h 907200"/>
                <a:gd name="connsiteX6" fmla="*/ 90720 w 1365780"/>
                <a:gd name="connsiteY6" fmla="*/ 907200 h 907200"/>
                <a:gd name="connsiteX7" fmla="*/ 0 w 1365780"/>
                <a:gd name="connsiteY7" fmla="*/ 816480 h 907200"/>
                <a:gd name="connsiteX8" fmla="*/ 0 w 1365780"/>
                <a:gd name="connsiteY8" fmla="*/ 90720 h 9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907200">
                  <a:moveTo>
                    <a:pt x="0" y="90720"/>
                  </a:moveTo>
                  <a:cubicBezTo>
                    <a:pt x="0" y="40617"/>
                    <a:pt x="40617" y="0"/>
                    <a:pt x="90720" y="0"/>
                  </a:cubicBezTo>
                  <a:lnTo>
                    <a:pt x="1275060" y="0"/>
                  </a:lnTo>
                  <a:cubicBezTo>
                    <a:pt x="1325163" y="0"/>
                    <a:pt x="1365780" y="40617"/>
                    <a:pt x="1365780" y="90720"/>
                  </a:cubicBezTo>
                  <a:lnTo>
                    <a:pt x="1365780" y="816480"/>
                  </a:lnTo>
                  <a:cubicBezTo>
                    <a:pt x="1365780" y="866583"/>
                    <a:pt x="1325163" y="907200"/>
                    <a:pt x="1275060" y="907200"/>
                  </a:cubicBezTo>
                  <a:lnTo>
                    <a:pt x="90720" y="907200"/>
                  </a:lnTo>
                  <a:cubicBezTo>
                    <a:pt x="40617" y="907200"/>
                    <a:pt x="0" y="866583"/>
                    <a:pt x="0" y="816480"/>
                  </a:cubicBezTo>
                  <a:lnTo>
                    <a:pt x="0" y="9072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352" tIns="149352" rIns="149352" bIns="440898" numCol="1" spcCol="1270" anchor="t" anchorCtr="0">
              <a:noAutofit/>
            </a:bodyPr>
            <a:lstStyle/>
            <a:p>
              <a:pPr lvl="0" algn="l" defTabSz="933450">
                <a:lnSpc>
                  <a:spcPct val="90000"/>
                </a:lnSpc>
                <a:spcBef>
                  <a:spcPct val="0"/>
                </a:spcBef>
                <a:spcAft>
                  <a:spcPct val="35000"/>
                </a:spcAft>
              </a:pPr>
              <a:r>
                <a:rPr lang="en-US" sz="2100" kern="1200" dirty="0" smtClean="0"/>
                <a:t>3</a:t>
              </a:r>
              <a:endParaRPr lang="en-US" sz="2100" kern="1200" dirty="0"/>
            </a:p>
          </p:txBody>
        </p:sp>
        <p:sp>
          <p:nvSpPr>
            <p:cNvPr id="14" name="Freeform 13"/>
            <p:cNvSpPr/>
            <p:nvPr/>
          </p:nvSpPr>
          <p:spPr>
            <a:xfrm>
              <a:off x="5125963" y="3345006"/>
              <a:ext cx="1365780" cy="1209600"/>
            </a:xfrm>
            <a:custGeom>
              <a:avLst/>
              <a:gdLst>
                <a:gd name="connsiteX0" fmla="*/ 0 w 1365780"/>
                <a:gd name="connsiteY0" fmla="*/ 120960 h 1209600"/>
                <a:gd name="connsiteX1" fmla="*/ 120960 w 1365780"/>
                <a:gd name="connsiteY1" fmla="*/ 0 h 1209600"/>
                <a:gd name="connsiteX2" fmla="*/ 1244820 w 1365780"/>
                <a:gd name="connsiteY2" fmla="*/ 0 h 1209600"/>
                <a:gd name="connsiteX3" fmla="*/ 1365780 w 1365780"/>
                <a:gd name="connsiteY3" fmla="*/ 120960 h 1209600"/>
                <a:gd name="connsiteX4" fmla="*/ 1365780 w 1365780"/>
                <a:gd name="connsiteY4" fmla="*/ 1088640 h 1209600"/>
                <a:gd name="connsiteX5" fmla="*/ 1244820 w 1365780"/>
                <a:gd name="connsiteY5" fmla="*/ 1209600 h 1209600"/>
                <a:gd name="connsiteX6" fmla="*/ 120960 w 1365780"/>
                <a:gd name="connsiteY6" fmla="*/ 1209600 h 1209600"/>
                <a:gd name="connsiteX7" fmla="*/ 0 w 1365780"/>
                <a:gd name="connsiteY7" fmla="*/ 1088640 h 1209600"/>
                <a:gd name="connsiteX8" fmla="*/ 0 w 1365780"/>
                <a:gd name="connsiteY8" fmla="*/ 120960 h 12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1209600">
                  <a:moveTo>
                    <a:pt x="0" y="120960"/>
                  </a:moveTo>
                  <a:cubicBezTo>
                    <a:pt x="0" y="54156"/>
                    <a:pt x="54156" y="0"/>
                    <a:pt x="120960" y="0"/>
                  </a:cubicBezTo>
                  <a:lnTo>
                    <a:pt x="1244820" y="0"/>
                  </a:lnTo>
                  <a:cubicBezTo>
                    <a:pt x="1311624" y="0"/>
                    <a:pt x="1365780" y="54156"/>
                    <a:pt x="1365780" y="120960"/>
                  </a:cubicBezTo>
                  <a:lnTo>
                    <a:pt x="1365780" y="1088640"/>
                  </a:lnTo>
                  <a:cubicBezTo>
                    <a:pt x="1365780" y="1155444"/>
                    <a:pt x="1311624" y="1209600"/>
                    <a:pt x="1244820" y="1209600"/>
                  </a:cubicBezTo>
                  <a:lnTo>
                    <a:pt x="120960" y="1209600"/>
                  </a:lnTo>
                  <a:cubicBezTo>
                    <a:pt x="54156" y="1209600"/>
                    <a:pt x="0" y="1155444"/>
                    <a:pt x="0" y="1088640"/>
                  </a:cubicBezTo>
                  <a:lnTo>
                    <a:pt x="0" y="12096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84780" tIns="184780" rIns="184780" bIns="184780" numCol="1" spcCol="1270" anchor="t" anchorCtr="0">
              <a:noAutofit/>
            </a:bodyPr>
            <a:lstStyle/>
            <a:p>
              <a:pPr marL="0" lvl="1" algn="ctr" defTabSz="933450">
                <a:lnSpc>
                  <a:spcPct val="90000"/>
                </a:lnSpc>
                <a:spcBef>
                  <a:spcPct val="0"/>
                </a:spcBef>
                <a:spcAft>
                  <a:spcPct val="15000"/>
                </a:spcAft>
              </a:pPr>
              <a:r>
                <a:rPr lang="en-US" sz="1050" dirty="0"/>
                <a:t>At day time</a:t>
              </a:r>
            </a:p>
          </p:txBody>
        </p:sp>
        <p:sp>
          <p:nvSpPr>
            <p:cNvPr id="15" name="Freeform 14"/>
            <p:cNvSpPr/>
            <p:nvPr/>
          </p:nvSpPr>
          <p:spPr>
            <a:xfrm>
              <a:off x="6419053" y="2901830"/>
              <a:ext cx="438940" cy="340039"/>
            </a:xfrm>
            <a:custGeom>
              <a:avLst/>
              <a:gdLst>
                <a:gd name="connsiteX0" fmla="*/ 0 w 438940"/>
                <a:gd name="connsiteY0" fmla="*/ 68008 h 340039"/>
                <a:gd name="connsiteX1" fmla="*/ 268921 w 438940"/>
                <a:gd name="connsiteY1" fmla="*/ 68008 h 340039"/>
                <a:gd name="connsiteX2" fmla="*/ 268921 w 438940"/>
                <a:gd name="connsiteY2" fmla="*/ 0 h 340039"/>
                <a:gd name="connsiteX3" fmla="*/ 438940 w 438940"/>
                <a:gd name="connsiteY3" fmla="*/ 170020 h 340039"/>
                <a:gd name="connsiteX4" fmla="*/ 268921 w 438940"/>
                <a:gd name="connsiteY4" fmla="*/ 340039 h 340039"/>
                <a:gd name="connsiteX5" fmla="*/ 268921 w 438940"/>
                <a:gd name="connsiteY5" fmla="*/ 272031 h 340039"/>
                <a:gd name="connsiteX6" fmla="*/ 0 w 438940"/>
                <a:gd name="connsiteY6" fmla="*/ 272031 h 340039"/>
                <a:gd name="connsiteX7" fmla="*/ 0 w 438940"/>
                <a:gd name="connsiteY7" fmla="*/ 68008 h 34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40" h="340039">
                  <a:moveTo>
                    <a:pt x="0" y="68008"/>
                  </a:moveTo>
                  <a:lnTo>
                    <a:pt x="268921" y="68008"/>
                  </a:lnTo>
                  <a:lnTo>
                    <a:pt x="268921" y="0"/>
                  </a:lnTo>
                  <a:lnTo>
                    <a:pt x="438940" y="170020"/>
                  </a:lnTo>
                  <a:lnTo>
                    <a:pt x="268921" y="340039"/>
                  </a:lnTo>
                  <a:lnTo>
                    <a:pt x="268921" y="272031"/>
                  </a:lnTo>
                  <a:lnTo>
                    <a:pt x="0" y="272031"/>
                  </a:lnTo>
                  <a:lnTo>
                    <a:pt x="0" y="6800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0" tIns="68008" rIns="102012" bIns="68008" numCol="1" spcCol="1270" anchor="ctr" anchorCtr="0">
              <a:noAutofit/>
            </a:bodyPr>
            <a:lstStyle/>
            <a:p>
              <a:pPr lvl="0" algn="ctr" defTabSz="622300">
                <a:lnSpc>
                  <a:spcPct val="90000"/>
                </a:lnSpc>
                <a:spcBef>
                  <a:spcPct val="0"/>
                </a:spcBef>
                <a:spcAft>
                  <a:spcPct val="35000"/>
                </a:spcAft>
              </a:pPr>
              <a:endParaRPr lang="en-US" sz="1400" kern="1200"/>
            </a:p>
          </p:txBody>
        </p:sp>
        <p:sp>
          <p:nvSpPr>
            <p:cNvPr id="16" name="Freeform 15"/>
            <p:cNvSpPr/>
            <p:nvPr/>
          </p:nvSpPr>
          <p:spPr>
            <a:xfrm>
              <a:off x="6917688" y="2891401"/>
              <a:ext cx="1365780" cy="907202"/>
            </a:xfrm>
            <a:custGeom>
              <a:avLst/>
              <a:gdLst>
                <a:gd name="connsiteX0" fmla="*/ 0 w 1365780"/>
                <a:gd name="connsiteY0" fmla="*/ 90720 h 907200"/>
                <a:gd name="connsiteX1" fmla="*/ 90720 w 1365780"/>
                <a:gd name="connsiteY1" fmla="*/ 0 h 907200"/>
                <a:gd name="connsiteX2" fmla="*/ 1275060 w 1365780"/>
                <a:gd name="connsiteY2" fmla="*/ 0 h 907200"/>
                <a:gd name="connsiteX3" fmla="*/ 1365780 w 1365780"/>
                <a:gd name="connsiteY3" fmla="*/ 90720 h 907200"/>
                <a:gd name="connsiteX4" fmla="*/ 1365780 w 1365780"/>
                <a:gd name="connsiteY4" fmla="*/ 816480 h 907200"/>
                <a:gd name="connsiteX5" fmla="*/ 1275060 w 1365780"/>
                <a:gd name="connsiteY5" fmla="*/ 907200 h 907200"/>
                <a:gd name="connsiteX6" fmla="*/ 90720 w 1365780"/>
                <a:gd name="connsiteY6" fmla="*/ 907200 h 907200"/>
                <a:gd name="connsiteX7" fmla="*/ 0 w 1365780"/>
                <a:gd name="connsiteY7" fmla="*/ 816480 h 907200"/>
                <a:gd name="connsiteX8" fmla="*/ 0 w 1365780"/>
                <a:gd name="connsiteY8" fmla="*/ 90720 h 9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907200">
                  <a:moveTo>
                    <a:pt x="0" y="90720"/>
                  </a:moveTo>
                  <a:cubicBezTo>
                    <a:pt x="0" y="40617"/>
                    <a:pt x="40617" y="0"/>
                    <a:pt x="90720" y="0"/>
                  </a:cubicBezTo>
                  <a:lnTo>
                    <a:pt x="1275060" y="0"/>
                  </a:lnTo>
                  <a:cubicBezTo>
                    <a:pt x="1325163" y="0"/>
                    <a:pt x="1365780" y="40617"/>
                    <a:pt x="1365780" y="90720"/>
                  </a:cubicBezTo>
                  <a:lnTo>
                    <a:pt x="1365780" y="816480"/>
                  </a:lnTo>
                  <a:cubicBezTo>
                    <a:pt x="1365780" y="866583"/>
                    <a:pt x="1325163" y="907200"/>
                    <a:pt x="1275060" y="907200"/>
                  </a:cubicBezTo>
                  <a:lnTo>
                    <a:pt x="90720" y="907200"/>
                  </a:lnTo>
                  <a:cubicBezTo>
                    <a:pt x="40617" y="907200"/>
                    <a:pt x="0" y="866583"/>
                    <a:pt x="0" y="816480"/>
                  </a:cubicBezTo>
                  <a:lnTo>
                    <a:pt x="0" y="9072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352" tIns="149352" rIns="149352" bIns="440898" numCol="1" spcCol="1270" anchor="t" anchorCtr="0">
              <a:noAutofit/>
            </a:bodyPr>
            <a:lstStyle/>
            <a:p>
              <a:pPr lvl="0" algn="l" defTabSz="933450">
                <a:lnSpc>
                  <a:spcPct val="90000"/>
                </a:lnSpc>
                <a:spcBef>
                  <a:spcPct val="0"/>
                </a:spcBef>
                <a:spcAft>
                  <a:spcPct val="35000"/>
                </a:spcAft>
              </a:pPr>
              <a:r>
                <a:rPr lang="en-US" sz="2100" kern="1200" dirty="0" smtClean="0"/>
                <a:t>4</a:t>
              </a:r>
              <a:endParaRPr lang="en-US" sz="2100" kern="1200" dirty="0"/>
            </a:p>
          </p:txBody>
        </p:sp>
        <p:sp>
          <p:nvSpPr>
            <p:cNvPr id="17" name="Freeform 16"/>
            <p:cNvSpPr/>
            <p:nvPr/>
          </p:nvSpPr>
          <p:spPr>
            <a:xfrm>
              <a:off x="7319933" y="3345006"/>
              <a:ext cx="1365780" cy="1209600"/>
            </a:xfrm>
            <a:custGeom>
              <a:avLst/>
              <a:gdLst>
                <a:gd name="connsiteX0" fmla="*/ 0 w 1365780"/>
                <a:gd name="connsiteY0" fmla="*/ 120960 h 1209600"/>
                <a:gd name="connsiteX1" fmla="*/ 120960 w 1365780"/>
                <a:gd name="connsiteY1" fmla="*/ 0 h 1209600"/>
                <a:gd name="connsiteX2" fmla="*/ 1244820 w 1365780"/>
                <a:gd name="connsiteY2" fmla="*/ 0 h 1209600"/>
                <a:gd name="connsiteX3" fmla="*/ 1365780 w 1365780"/>
                <a:gd name="connsiteY3" fmla="*/ 120960 h 1209600"/>
                <a:gd name="connsiteX4" fmla="*/ 1365780 w 1365780"/>
                <a:gd name="connsiteY4" fmla="*/ 1088640 h 1209600"/>
                <a:gd name="connsiteX5" fmla="*/ 1244820 w 1365780"/>
                <a:gd name="connsiteY5" fmla="*/ 1209600 h 1209600"/>
                <a:gd name="connsiteX6" fmla="*/ 120960 w 1365780"/>
                <a:gd name="connsiteY6" fmla="*/ 1209600 h 1209600"/>
                <a:gd name="connsiteX7" fmla="*/ 0 w 1365780"/>
                <a:gd name="connsiteY7" fmla="*/ 1088640 h 1209600"/>
                <a:gd name="connsiteX8" fmla="*/ 0 w 1365780"/>
                <a:gd name="connsiteY8" fmla="*/ 120960 h 12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780" h="1209600">
                  <a:moveTo>
                    <a:pt x="0" y="120960"/>
                  </a:moveTo>
                  <a:cubicBezTo>
                    <a:pt x="0" y="54156"/>
                    <a:pt x="54156" y="0"/>
                    <a:pt x="120960" y="0"/>
                  </a:cubicBezTo>
                  <a:lnTo>
                    <a:pt x="1244820" y="0"/>
                  </a:lnTo>
                  <a:cubicBezTo>
                    <a:pt x="1311624" y="0"/>
                    <a:pt x="1365780" y="54156"/>
                    <a:pt x="1365780" y="120960"/>
                  </a:cubicBezTo>
                  <a:lnTo>
                    <a:pt x="1365780" y="1088640"/>
                  </a:lnTo>
                  <a:cubicBezTo>
                    <a:pt x="1365780" y="1155444"/>
                    <a:pt x="1311624" y="1209600"/>
                    <a:pt x="1244820" y="1209600"/>
                  </a:cubicBezTo>
                  <a:lnTo>
                    <a:pt x="120960" y="1209600"/>
                  </a:lnTo>
                  <a:cubicBezTo>
                    <a:pt x="54156" y="1209600"/>
                    <a:pt x="0" y="1155444"/>
                    <a:pt x="0" y="1088640"/>
                  </a:cubicBezTo>
                  <a:lnTo>
                    <a:pt x="0" y="12096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84780" tIns="184780" rIns="184780" bIns="184780" numCol="1" spcCol="1270" anchor="t" anchorCtr="0">
              <a:noAutofit/>
            </a:bodyPr>
            <a:lstStyle/>
            <a:p>
              <a:pPr marL="0" lvl="1" algn="l" defTabSz="933450">
                <a:lnSpc>
                  <a:spcPct val="90000"/>
                </a:lnSpc>
                <a:spcBef>
                  <a:spcPct val="0"/>
                </a:spcBef>
                <a:spcAft>
                  <a:spcPct val="15000"/>
                </a:spcAft>
              </a:pPr>
              <a:r>
                <a:rPr lang="en-US" sz="1050" dirty="0"/>
                <a:t>At day time</a:t>
              </a:r>
            </a:p>
          </p:txBody>
        </p:sp>
      </p:grpSp>
      <p:sp>
        <p:nvSpPr>
          <p:cNvPr id="4" name="Title 1"/>
          <p:cNvSpPr txBox="1">
            <a:spLocks/>
          </p:cNvSpPr>
          <p:nvPr/>
        </p:nvSpPr>
        <p:spPr>
          <a:xfrm>
            <a:off x="-64778" y="553049"/>
            <a:ext cx="2766949" cy="34263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prstClr val="black"/>
                </a:solidFill>
                <a:latin typeface="+mn-lt"/>
                <a:ea typeface="+mn-ea"/>
                <a:cs typeface="+mn-cs"/>
              </a:rPr>
              <a:t>Waste Pick-up </a:t>
            </a:r>
            <a:r>
              <a:rPr lang="en-US" sz="7200" dirty="0" smtClean="0">
                <a:solidFill>
                  <a:prstClr val="black"/>
                </a:solidFill>
                <a:latin typeface="+mn-lt"/>
                <a:ea typeface="+mn-ea"/>
                <a:cs typeface="+mn-cs"/>
              </a:rPr>
              <a:t>(collection)</a:t>
            </a:r>
            <a:r>
              <a:rPr lang="en-US" dirty="0" smtClean="0">
                <a:sym typeface="Wingdings" panose="05000000000000000000" pitchFamily="2" charset="2"/>
              </a:rPr>
              <a:t></a:t>
            </a:r>
            <a:endParaRPr lang="en-US" dirty="0"/>
          </a:p>
        </p:txBody>
      </p:sp>
      <p:sp>
        <p:nvSpPr>
          <p:cNvPr id="18" name="Title 17"/>
          <p:cNvSpPr>
            <a:spLocks noGrp="1"/>
          </p:cNvSpPr>
          <p:nvPr>
            <p:ph type="title"/>
          </p:nvPr>
        </p:nvSpPr>
        <p:spPr>
          <a:xfrm>
            <a:off x="6884176" y="1217648"/>
            <a:ext cx="1920830" cy="609600"/>
          </a:xfrm>
        </p:spPr>
        <p:txBody>
          <a:bodyPr>
            <a:normAutofit/>
          </a:bodyPr>
          <a:lstStyle/>
          <a:p>
            <a:r>
              <a:rPr lang="en-US" sz="1100" i="1" dirty="0">
                <a:solidFill>
                  <a:prstClr val="black"/>
                </a:solidFill>
                <a:latin typeface="Cambria Math"/>
                <a:ea typeface="+mn-ea"/>
                <a:cs typeface="+mn-cs"/>
              </a:rPr>
              <a:t>T : Temperature</a:t>
            </a:r>
            <a:br>
              <a:rPr lang="en-US" sz="1100" i="1" dirty="0">
                <a:solidFill>
                  <a:prstClr val="black"/>
                </a:solidFill>
                <a:latin typeface="Cambria Math"/>
                <a:ea typeface="+mn-ea"/>
                <a:cs typeface="+mn-cs"/>
              </a:rPr>
            </a:br>
            <a:r>
              <a:rPr lang="en-US" sz="1100" i="1" dirty="0" err="1">
                <a:solidFill>
                  <a:prstClr val="black"/>
                </a:solidFill>
                <a:latin typeface="Cambria Math"/>
                <a:ea typeface="+mn-ea"/>
                <a:cs typeface="+mn-cs"/>
              </a:rPr>
              <a:t>Ea</a:t>
            </a:r>
            <a:r>
              <a:rPr lang="en-US" sz="1100" i="1" dirty="0">
                <a:solidFill>
                  <a:prstClr val="black"/>
                </a:solidFill>
                <a:latin typeface="Cambria Math"/>
                <a:ea typeface="+mn-ea"/>
                <a:cs typeface="+mn-cs"/>
              </a:rPr>
              <a:t> : Activation Energy</a:t>
            </a:r>
          </a:p>
        </p:txBody>
      </p:sp>
      <p:sp>
        <p:nvSpPr>
          <p:cNvPr id="19" name="Title 17"/>
          <p:cNvSpPr txBox="1">
            <a:spLocks/>
          </p:cNvSpPr>
          <p:nvPr/>
        </p:nvSpPr>
        <p:spPr>
          <a:xfrm>
            <a:off x="5523" y="1003301"/>
            <a:ext cx="3124200" cy="9525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dirty="0">
                <a:solidFill>
                  <a:prstClr val="black"/>
                </a:solidFill>
                <a:latin typeface="+mn-lt"/>
                <a:ea typeface="+mn-ea"/>
                <a:cs typeface="+mn-cs"/>
              </a:rPr>
              <a:t>Waste </a:t>
            </a:r>
            <a:r>
              <a:rPr lang="en-US" sz="7200" dirty="0" smtClean="0">
                <a:solidFill>
                  <a:prstClr val="black"/>
                </a:solidFill>
                <a:latin typeface="+mn-lt"/>
                <a:ea typeface="+mn-ea"/>
                <a:cs typeface="+mn-cs"/>
              </a:rPr>
              <a:t>decomposition</a:t>
            </a:r>
          </a:p>
          <a:p>
            <a:pPr algn="l"/>
            <a:r>
              <a:rPr lang="en-US" sz="7200" dirty="0" smtClean="0">
                <a:solidFill>
                  <a:prstClr val="black"/>
                </a:solidFill>
                <a:latin typeface="+mn-lt"/>
                <a:ea typeface="+mn-ea"/>
                <a:cs typeface="+mn-cs"/>
              </a:rPr>
              <a:t>	</a:t>
            </a:r>
            <a:endParaRPr lang="en-US" sz="5500" dirty="0">
              <a:solidFill>
                <a:prstClr val="black"/>
              </a:solidFill>
              <a:latin typeface="+mn-lt"/>
              <a:ea typeface="+mn-ea"/>
              <a:cs typeface="+mn-cs"/>
            </a:endParaRPr>
          </a:p>
          <a:p>
            <a:pPr marL="1143000" lvl="1" indent="-685800">
              <a:buFont typeface="Wingdings" panose="05000000000000000000" pitchFamily="2" charset="2"/>
              <a:buChar char="q"/>
            </a:pPr>
            <a:r>
              <a:rPr lang="en-US" sz="4400" dirty="0" smtClean="0">
                <a:solidFill>
                  <a:prstClr val="black"/>
                </a:solidFill>
                <a:latin typeface="+mn-lt"/>
                <a:ea typeface="+mn-ea"/>
                <a:cs typeface="+mn-cs"/>
              </a:rPr>
              <a:t>Dry </a:t>
            </a:r>
            <a:r>
              <a:rPr lang="en-US" sz="4400" dirty="0">
                <a:solidFill>
                  <a:prstClr val="black"/>
                </a:solidFill>
                <a:latin typeface="+mn-lt"/>
                <a:ea typeface="+mn-ea"/>
                <a:cs typeface="+mn-cs"/>
              </a:rPr>
              <a:t>stream (plastic, </a:t>
            </a:r>
            <a:r>
              <a:rPr lang="en-US" sz="4400" dirty="0" smtClean="0">
                <a:solidFill>
                  <a:prstClr val="black"/>
                </a:solidFill>
                <a:latin typeface="+mn-lt"/>
                <a:ea typeface="+mn-ea"/>
                <a:cs typeface="+mn-cs"/>
              </a:rPr>
              <a:t>paper)</a:t>
            </a:r>
          </a:p>
          <a:p>
            <a:pPr marL="1143000" lvl="1" indent="-685800">
              <a:buFont typeface="Wingdings" panose="05000000000000000000" pitchFamily="2" charset="2"/>
              <a:buChar char="q"/>
            </a:pPr>
            <a:r>
              <a:rPr lang="en-US" sz="4400" dirty="0" smtClean="0">
                <a:solidFill>
                  <a:prstClr val="black"/>
                </a:solidFill>
                <a:latin typeface="+mn-lt"/>
                <a:ea typeface="+mn-ea"/>
                <a:cs typeface="+mn-cs"/>
              </a:rPr>
              <a:t>Wet </a:t>
            </a:r>
            <a:r>
              <a:rPr lang="en-US" sz="4400" dirty="0">
                <a:solidFill>
                  <a:prstClr val="black"/>
                </a:solidFill>
                <a:latin typeface="+mn-lt"/>
                <a:ea typeface="+mn-ea"/>
                <a:cs typeface="+mn-cs"/>
              </a:rPr>
              <a:t>stream (food waste)</a:t>
            </a:r>
            <a:r>
              <a:rPr lang="en-US" dirty="0" smtClean="0"/>
              <a:t/>
            </a:r>
            <a:br>
              <a:rPr lang="en-US" dirty="0" smtClean="0"/>
            </a:br>
            <a:r>
              <a:rPr lang="en-US" dirty="0"/>
              <a:t/>
            </a:r>
            <a:br>
              <a:rPr lang="en-US" dirty="0"/>
            </a:br>
            <a:endParaRPr lang="en-US" dirty="0"/>
          </a:p>
        </p:txBody>
      </p:sp>
      <mc:AlternateContent xmlns:mc="http://schemas.openxmlformats.org/markup-compatibility/2006">
        <mc:Choice xmlns:a14="http://schemas.microsoft.com/office/drawing/2010/main" Requires="a14">
          <p:sp>
            <p:nvSpPr>
              <p:cNvPr id="20" name="Rectangle 19"/>
              <p:cNvSpPr/>
              <p:nvPr/>
            </p:nvSpPr>
            <p:spPr>
              <a:xfrm>
                <a:off x="3439096" y="1004796"/>
                <a:ext cx="4066037" cy="784382"/>
              </a:xfrm>
              <a:prstGeom prst="rect">
                <a:avLst/>
              </a:prstGeom>
            </p:spPr>
            <p:txBody>
              <a:bodyPr wrap="square">
                <a:spAutoFit/>
              </a:bodyPr>
              <a:lstStyle/>
              <a:p>
                <a:pPr lvl="0"/>
                <a:r>
                  <a:rPr lang="en-US" dirty="0" smtClean="0">
                    <a:solidFill>
                      <a:prstClr val="black"/>
                    </a:solidFill>
                  </a:rPr>
                  <a:t>Decomposition rate</a:t>
                </a:r>
              </a:p>
              <a:p>
                <a:pPr marL="742950" lvl="1" indent="-285750">
                  <a:buFont typeface="Wingdings" panose="05000000000000000000" pitchFamily="2" charset="2"/>
                  <a:buChar char="Ø"/>
                </a:pPr>
                <a14:m>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a:rPr>
                          <m:t>𝑅𝑎𝑡𝑒</m:t>
                        </m:r>
                      </m:e>
                      <m:sub>
                        <m:r>
                          <a:rPr lang="en-US" i="1">
                            <a:solidFill>
                              <a:prstClr val="black"/>
                            </a:solidFill>
                            <a:latin typeface="Cambria Math"/>
                          </a:rPr>
                          <m:t>𝑑𝑒𝑐𝑜𝑚𝑝</m:t>
                        </m:r>
                      </m:sub>
                    </m:sSub>
                    <m:r>
                      <a:rPr lang="en-US" i="1">
                        <a:solidFill>
                          <a:prstClr val="black"/>
                        </a:solidFill>
                        <a:latin typeface="Cambria Math"/>
                      </a:rPr>
                      <m:t>=</m:t>
                    </m:r>
                    <m:r>
                      <a:rPr lang="en-US" i="1">
                        <a:solidFill>
                          <a:prstClr val="black"/>
                        </a:solidFill>
                        <a:latin typeface="Cambria Math"/>
                      </a:rPr>
                      <m:t>𝐴</m:t>
                    </m:r>
                    <m:r>
                      <a:rPr lang="en-US" i="1">
                        <a:solidFill>
                          <a:prstClr val="black"/>
                        </a:solidFill>
                        <a:latin typeface="Cambria Math"/>
                      </a:rPr>
                      <m:t>.</m:t>
                    </m:r>
                    <m:sSup>
                      <m:sSupPr>
                        <m:ctrlPr>
                          <a:rPr lang="en-US" i="1">
                            <a:solidFill>
                              <a:prstClr val="black"/>
                            </a:solidFill>
                            <a:latin typeface="Cambria Math"/>
                          </a:rPr>
                        </m:ctrlPr>
                      </m:sSupPr>
                      <m:e>
                        <m:r>
                          <a:rPr lang="en-US" i="1">
                            <a:solidFill>
                              <a:prstClr val="black"/>
                            </a:solidFill>
                            <a:latin typeface="Cambria Math"/>
                          </a:rPr>
                          <m:t>𝑒</m:t>
                        </m:r>
                      </m:e>
                      <m:sup>
                        <m:r>
                          <a:rPr lang="en-US" i="1">
                            <a:solidFill>
                              <a:prstClr val="black"/>
                            </a:solidFill>
                            <a:latin typeface="Cambria Math"/>
                            <a:ea typeface="Cambria Math"/>
                          </a:rPr>
                          <m:t>−</m:t>
                        </m:r>
                        <m:f>
                          <m:fPr>
                            <m:ctrlPr>
                              <a:rPr lang="en-US" i="1">
                                <a:solidFill>
                                  <a:prstClr val="black"/>
                                </a:solidFill>
                                <a:latin typeface="Cambria Math"/>
                              </a:rPr>
                            </m:ctrlPr>
                          </m:fPr>
                          <m:num>
                            <m:r>
                              <a:rPr lang="en-US" i="1">
                                <a:solidFill>
                                  <a:prstClr val="black"/>
                                </a:solidFill>
                                <a:latin typeface="Cambria Math"/>
                              </a:rPr>
                              <m:t>𝐸𝑎</m:t>
                            </m:r>
                          </m:num>
                          <m:den>
                            <m:r>
                              <a:rPr lang="en-US" i="1">
                                <a:solidFill>
                                  <a:prstClr val="black"/>
                                </a:solidFill>
                                <a:latin typeface="Cambria Math"/>
                              </a:rPr>
                              <m:t>𝑅𝑇</m:t>
                            </m:r>
                          </m:den>
                        </m:f>
                      </m:sup>
                    </m:sSup>
                    <m:r>
                      <a:rPr lang="en-US" b="0" i="1" smtClean="0">
                        <a:solidFill>
                          <a:prstClr val="black"/>
                        </a:solidFill>
                        <a:latin typeface="Cambria Math"/>
                      </a:rPr>
                      <m:t>    →</m:t>
                    </m:r>
                  </m:oMath>
                </a14:m>
                <a:r>
                  <a:rPr lang="en-US" dirty="0">
                    <a:solidFill>
                      <a:prstClr val="black"/>
                    </a:solidFill>
                  </a:rPr>
                  <a:t> </a:t>
                </a:r>
              </a:p>
            </p:txBody>
          </p:sp>
        </mc:Choice>
        <mc:Fallback>
          <p:sp>
            <p:nvSpPr>
              <p:cNvPr id="20" name="Rectangle 19"/>
              <p:cNvSpPr>
                <a:spLocks noRot="1" noChangeAspect="1" noMove="1" noResize="1" noEditPoints="1" noAdjustHandles="1" noChangeArrowheads="1" noChangeShapeType="1" noTextEdit="1"/>
              </p:cNvSpPr>
              <p:nvPr/>
            </p:nvSpPr>
            <p:spPr>
              <a:xfrm>
                <a:off x="3439096" y="1004796"/>
                <a:ext cx="4066037" cy="784382"/>
              </a:xfrm>
              <a:prstGeom prst="rect">
                <a:avLst/>
              </a:prstGeom>
              <a:blipFill rotWithShape="1">
                <a:blip r:embed="rId2"/>
                <a:stretch>
                  <a:fillRect l="-1199" t="-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295814" y="1955801"/>
                <a:ext cx="6257098" cy="358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𝐹</m:t>
                          </m:r>
                        </m:e>
                        <m:sub>
                          <m:r>
                            <a:rPr lang="en-US" sz="1600" b="0" i="1" smtClean="0">
                              <a:latin typeface="Cambria Math"/>
                            </a:rPr>
                            <m:t>𝑅</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𝑃</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𝐵</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𝑇</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𝑅𝑎𝑡𝑒</m:t>
                          </m:r>
                        </m:e>
                        <m:sub>
                          <m:r>
                            <a:rPr lang="en-US" sz="1600" b="0" i="1" smtClean="0">
                              <a:latin typeface="Cambria Math"/>
                            </a:rPr>
                            <m:t>𝑑𝑒𝑐𝑜𝑚𝑝</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𝐶</m:t>
                          </m:r>
                          <m:r>
                            <a:rPr lang="en-US" sz="1600" b="0" i="1" smtClean="0">
                              <a:latin typeface="Cambria Math"/>
                            </a:rPr>
                            <m:t>1</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𝐶</m:t>
                          </m:r>
                          <m:r>
                            <a:rPr lang="en-US" sz="1600" b="0" i="1" smtClean="0">
                              <a:latin typeface="Cambria Math"/>
                            </a:rPr>
                            <m:t>2</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𝐶</m:t>
                          </m:r>
                          <m:r>
                            <a:rPr lang="en-US" sz="1600" b="0" i="1" smtClean="0">
                              <a:latin typeface="Cambria Math"/>
                            </a:rPr>
                            <m:t>3</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𝐶</m:t>
                          </m:r>
                          <m:r>
                            <a:rPr lang="en-US" sz="1600" b="0" i="1" smtClean="0">
                              <a:latin typeface="Cambria Math"/>
                            </a:rPr>
                            <m:t>4</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𝐹</m:t>
                          </m:r>
                        </m:e>
                        <m:sub>
                          <m:r>
                            <a:rPr lang="en-US" sz="1600" b="0" i="1" smtClean="0">
                              <a:latin typeface="Cambria Math"/>
                            </a:rPr>
                            <m:t>𝑙𝑒𝑓𝑡</m:t>
                          </m:r>
                          <m:r>
                            <a:rPr lang="en-US" sz="1600" b="0" i="1" smtClean="0">
                              <a:latin typeface="Cambria Math"/>
                            </a:rPr>
                            <m:t> </m:t>
                          </m:r>
                          <m:r>
                            <a:rPr lang="en-US" sz="1600" b="0" i="1" smtClean="0">
                              <a:latin typeface="Cambria Math"/>
                            </a:rPr>
                            <m:t>𝑜𝑣𝑒𝑟</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1295814" y="1955801"/>
                <a:ext cx="6257098" cy="358303"/>
              </a:xfrm>
              <a:prstGeom prst="rect">
                <a:avLst/>
              </a:prstGeom>
              <a:blipFill rotWithShape="1">
                <a:blip r:embed="rId3"/>
                <a:stretch>
                  <a:fillRect b="-5085"/>
                </a:stretch>
              </a:blipFill>
            </p:spPr>
            <p:txBody>
              <a:bodyPr/>
              <a:lstStyle/>
              <a:p>
                <a:r>
                  <a:rPr lang="en-US">
                    <a:noFill/>
                  </a:rPr>
                  <a:t> </a:t>
                </a:r>
              </a:p>
            </p:txBody>
          </p:sp>
        </mc:Fallback>
      </mc:AlternateContent>
      <p:cxnSp>
        <p:nvCxnSpPr>
          <p:cNvPr id="23" name="Straight Arrow Connector 22"/>
          <p:cNvCxnSpPr/>
          <p:nvPr/>
        </p:nvCxnSpPr>
        <p:spPr>
          <a:xfrm flipH="1">
            <a:off x="3862891" y="1789178"/>
            <a:ext cx="677158" cy="2316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itle 17"/>
          <p:cNvSpPr txBox="1">
            <a:spLocks/>
          </p:cNvSpPr>
          <p:nvPr/>
        </p:nvSpPr>
        <p:spPr>
          <a:xfrm>
            <a:off x="-4068" y="2344269"/>
            <a:ext cx="9138476" cy="248771"/>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7200" dirty="0" smtClean="0">
              <a:solidFill>
                <a:prstClr val="black"/>
              </a:solidFill>
              <a:latin typeface="+mn-lt"/>
              <a:ea typeface="+mn-ea"/>
              <a:cs typeface="+mn-cs"/>
            </a:endParaRPr>
          </a:p>
          <a:p>
            <a:pPr algn="l"/>
            <a:r>
              <a:rPr lang="en-US" sz="7200" dirty="0" smtClean="0">
                <a:solidFill>
                  <a:prstClr val="black"/>
                </a:solidFill>
                <a:latin typeface="+mn-lt"/>
                <a:ea typeface="+mn-ea"/>
                <a:cs typeface="+mn-cs"/>
              </a:rPr>
              <a:t>Mass Balance of Food</a:t>
            </a:r>
            <a:r>
              <a:rPr lang="en-US" dirty="0" smtClean="0"/>
              <a:t/>
            </a:r>
            <a:br>
              <a:rPr lang="en-US" dirty="0" smtClean="0"/>
            </a:br>
            <a:r>
              <a:rPr lang="en-US" dirty="0"/>
              <a:t/>
            </a:r>
            <a:br>
              <a:rPr lang="en-US" dirty="0"/>
            </a:br>
            <a:endParaRPr lang="en-US" dirty="0"/>
          </a:p>
        </p:txBody>
      </p:sp>
      <p:grpSp>
        <p:nvGrpSpPr>
          <p:cNvPr id="80" name="Group 79"/>
          <p:cNvGrpSpPr/>
          <p:nvPr/>
        </p:nvGrpSpPr>
        <p:grpSpPr>
          <a:xfrm>
            <a:off x="641811" y="2602380"/>
            <a:ext cx="6475537" cy="3179894"/>
            <a:chOff x="751092" y="3182405"/>
            <a:chExt cx="6475537" cy="2732727"/>
          </a:xfrm>
        </p:grpSpPr>
        <p:sp>
          <p:nvSpPr>
            <p:cNvPr id="81" name="Freeform 80"/>
            <p:cNvSpPr/>
            <p:nvPr/>
          </p:nvSpPr>
          <p:spPr>
            <a:xfrm>
              <a:off x="751092" y="3183109"/>
              <a:ext cx="620101" cy="310050"/>
            </a:xfrm>
            <a:custGeom>
              <a:avLst/>
              <a:gdLst>
                <a:gd name="connsiteX0" fmla="*/ 0 w 620101"/>
                <a:gd name="connsiteY0" fmla="*/ 31005 h 310050"/>
                <a:gd name="connsiteX1" fmla="*/ 31005 w 620101"/>
                <a:gd name="connsiteY1" fmla="*/ 0 h 310050"/>
                <a:gd name="connsiteX2" fmla="*/ 589096 w 620101"/>
                <a:gd name="connsiteY2" fmla="*/ 0 h 310050"/>
                <a:gd name="connsiteX3" fmla="*/ 620101 w 620101"/>
                <a:gd name="connsiteY3" fmla="*/ 31005 h 310050"/>
                <a:gd name="connsiteX4" fmla="*/ 620101 w 620101"/>
                <a:gd name="connsiteY4" fmla="*/ 279045 h 310050"/>
                <a:gd name="connsiteX5" fmla="*/ 589096 w 620101"/>
                <a:gd name="connsiteY5" fmla="*/ 310050 h 310050"/>
                <a:gd name="connsiteX6" fmla="*/ 31005 w 620101"/>
                <a:gd name="connsiteY6" fmla="*/ 310050 h 310050"/>
                <a:gd name="connsiteX7" fmla="*/ 0 w 620101"/>
                <a:gd name="connsiteY7" fmla="*/ 279045 h 310050"/>
                <a:gd name="connsiteX8" fmla="*/ 0 w 62010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101" h="310050">
                  <a:moveTo>
                    <a:pt x="0" y="31005"/>
                  </a:moveTo>
                  <a:cubicBezTo>
                    <a:pt x="0" y="13881"/>
                    <a:pt x="13881" y="0"/>
                    <a:pt x="31005" y="0"/>
                  </a:cubicBezTo>
                  <a:lnTo>
                    <a:pt x="589096" y="0"/>
                  </a:lnTo>
                  <a:cubicBezTo>
                    <a:pt x="606220" y="0"/>
                    <a:pt x="620101" y="13881"/>
                    <a:pt x="620101" y="31005"/>
                  </a:cubicBezTo>
                  <a:lnTo>
                    <a:pt x="620101" y="279045"/>
                  </a:lnTo>
                  <a:cubicBezTo>
                    <a:pt x="620101" y="296169"/>
                    <a:pt x="606220" y="310050"/>
                    <a:pt x="589096" y="310050"/>
                  </a:cubicBezTo>
                  <a:lnTo>
                    <a:pt x="31005" y="310050"/>
                  </a:lnTo>
                  <a:cubicBezTo>
                    <a:pt x="13881" y="310050"/>
                    <a:pt x="0" y="296169"/>
                    <a:pt x="0" y="279045"/>
                  </a:cubicBezTo>
                  <a:lnTo>
                    <a:pt x="0" y="3100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1466" tIns="30671" rIns="41466" bIns="30671" numCol="1" spcCol="1270" anchor="ctr" anchorCtr="0">
              <a:noAutofit/>
            </a:bodyPr>
            <a:lstStyle/>
            <a:p>
              <a:pPr lvl="0" algn="ctr" defTabSz="755650">
                <a:lnSpc>
                  <a:spcPct val="90000"/>
                </a:lnSpc>
                <a:spcBef>
                  <a:spcPct val="0"/>
                </a:spcBef>
                <a:spcAft>
                  <a:spcPct val="35000"/>
                </a:spcAft>
              </a:pPr>
              <a:r>
                <a:rPr lang="en-US" sz="1700" kern="1200" dirty="0" smtClean="0"/>
                <a:t>In</a:t>
              </a:r>
              <a:endParaRPr lang="en-US" sz="1700" kern="1200" dirty="0"/>
            </a:p>
          </p:txBody>
        </p:sp>
        <p:sp>
          <p:nvSpPr>
            <p:cNvPr id="82" name="Freeform 81"/>
            <p:cNvSpPr/>
            <p:nvPr/>
          </p:nvSpPr>
          <p:spPr>
            <a:xfrm>
              <a:off x="813102" y="3493159"/>
              <a:ext cx="364038" cy="343889"/>
            </a:xfrm>
            <a:custGeom>
              <a:avLst/>
              <a:gdLst/>
              <a:ahLst/>
              <a:cxnLst/>
              <a:rect l="0" t="0" r="0" b="0"/>
              <a:pathLst>
                <a:path>
                  <a:moveTo>
                    <a:pt x="0" y="0"/>
                  </a:moveTo>
                  <a:lnTo>
                    <a:pt x="0" y="343889"/>
                  </a:lnTo>
                  <a:lnTo>
                    <a:pt x="364038" y="3438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1177141" y="3661911"/>
              <a:ext cx="504792" cy="310050"/>
            </a:xfrm>
            <a:custGeom>
              <a:avLst/>
              <a:gdLst>
                <a:gd name="connsiteX0" fmla="*/ 0 w 504792"/>
                <a:gd name="connsiteY0" fmla="*/ 31005 h 310050"/>
                <a:gd name="connsiteX1" fmla="*/ 31005 w 504792"/>
                <a:gd name="connsiteY1" fmla="*/ 0 h 310050"/>
                <a:gd name="connsiteX2" fmla="*/ 473787 w 504792"/>
                <a:gd name="connsiteY2" fmla="*/ 0 h 310050"/>
                <a:gd name="connsiteX3" fmla="*/ 504792 w 504792"/>
                <a:gd name="connsiteY3" fmla="*/ 31005 h 310050"/>
                <a:gd name="connsiteX4" fmla="*/ 504792 w 504792"/>
                <a:gd name="connsiteY4" fmla="*/ 279045 h 310050"/>
                <a:gd name="connsiteX5" fmla="*/ 473787 w 504792"/>
                <a:gd name="connsiteY5" fmla="*/ 310050 h 310050"/>
                <a:gd name="connsiteX6" fmla="*/ 31005 w 504792"/>
                <a:gd name="connsiteY6" fmla="*/ 310050 h 310050"/>
                <a:gd name="connsiteX7" fmla="*/ 0 w 504792"/>
                <a:gd name="connsiteY7" fmla="*/ 279045 h 310050"/>
                <a:gd name="connsiteX8" fmla="*/ 0 w 504792"/>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792" h="310050">
                  <a:moveTo>
                    <a:pt x="0" y="31005"/>
                  </a:moveTo>
                  <a:cubicBezTo>
                    <a:pt x="0" y="13881"/>
                    <a:pt x="13881" y="0"/>
                    <a:pt x="31005" y="0"/>
                  </a:cubicBezTo>
                  <a:lnTo>
                    <a:pt x="473787" y="0"/>
                  </a:lnTo>
                  <a:cubicBezTo>
                    <a:pt x="490911" y="0"/>
                    <a:pt x="504792" y="13881"/>
                    <a:pt x="504792" y="31005"/>
                  </a:cubicBezTo>
                  <a:lnTo>
                    <a:pt x="504792" y="279045"/>
                  </a:lnTo>
                  <a:cubicBezTo>
                    <a:pt x="504792" y="296169"/>
                    <a:pt x="490911" y="310050"/>
                    <a:pt x="473787"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Restaurant</a:t>
              </a:r>
              <a:endParaRPr lang="en-US" sz="800" kern="1200" dirty="0"/>
            </a:p>
          </p:txBody>
        </p:sp>
        <p:sp>
          <p:nvSpPr>
            <p:cNvPr id="85" name="Freeform 84"/>
            <p:cNvSpPr/>
            <p:nvPr/>
          </p:nvSpPr>
          <p:spPr>
            <a:xfrm>
              <a:off x="1846438" y="3640082"/>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(A)</a:t>
              </a:r>
              <a:endParaRPr lang="en-US" sz="800" kern="1200" dirty="0"/>
            </a:p>
          </p:txBody>
        </p:sp>
        <mc:AlternateContent xmlns:mc="http://schemas.openxmlformats.org/markup-compatibility/2006" xmlns:a14="http://schemas.microsoft.com/office/drawing/2010/main">
          <mc:Choice Requires="a14">
            <p:sp>
              <p:nvSpPr>
                <p:cNvPr id="87" name="Freeform 86"/>
                <p:cNvSpPr/>
                <p:nvPr/>
              </p:nvSpPr>
              <p:spPr>
                <a:xfrm>
                  <a:off x="2546788" y="3640082"/>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sSub>
                          <m:sSubPr>
                            <m:ctrlPr>
                              <a:rPr lang="en-US" sz="800" i="1" kern="1200" smtClean="0">
                                <a:latin typeface="Cambria Math"/>
                              </a:rPr>
                            </m:ctrlPr>
                          </m:sSubPr>
                          <m:e>
                            <m:r>
                              <a:rPr lang="en-US" sz="800" b="0" i="1" kern="1200" smtClean="0">
                                <a:latin typeface="Cambria Math"/>
                              </a:rPr>
                              <m:t>𝐹</m:t>
                            </m:r>
                          </m:e>
                          <m:sub>
                            <m:r>
                              <a:rPr lang="en-US" sz="800" b="0" i="1" kern="1200" smtClean="0">
                                <a:latin typeface="Cambria Math"/>
                              </a:rPr>
                              <m:t>𝑅</m:t>
                            </m:r>
                          </m:sub>
                        </m:sSub>
                        <m:r>
                          <a:rPr lang="en-US" sz="800" b="0" i="1" kern="1200" smtClean="0">
                            <a:latin typeface="Cambria Math"/>
                          </a:rPr>
                          <m:t>(</m:t>
                        </m:r>
                        <m:r>
                          <a:rPr lang="en-US" sz="800" b="0" i="1" kern="1200" smtClean="0">
                            <a:latin typeface="Cambria Math"/>
                          </a:rPr>
                          <m:t>𝑡</m:t>
                        </m:r>
                        <m:r>
                          <a:rPr lang="en-US" sz="800" b="0" i="1" kern="1200" smtClean="0">
                            <a:latin typeface="Cambria Math"/>
                          </a:rPr>
                          <m:t>)</m:t>
                        </m:r>
                      </m:oMath>
                    </m:oMathPara>
                  </a14:m>
                  <a:endParaRPr lang="en-US" sz="800" i="1" kern="1200" dirty="0"/>
                </a:p>
              </p:txBody>
            </p:sp>
          </mc:Choice>
          <mc:Fallback xmlns="">
            <p:sp>
              <p:nvSpPr>
                <p:cNvPr id="87" name="Freeform 86"/>
                <p:cNvSpPr>
                  <a:spLocks noRot="1" noChangeAspect="1" noMove="1" noResize="1" noEditPoints="1" noAdjustHandles="1" noChangeArrowheads="1" noChangeShapeType="1" noTextEdit="1"/>
                </p:cNvSpPr>
                <p:nvPr/>
              </p:nvSpPr>
              <p:spPr>
                <a:xfrm>
                  <a:off x="2546788" y="3640082"/>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Freeform 88"/>
                <p:cNvSpPr/>
                <p:nvPr/>
              </p:nvSpPr>
              <p:spPr>
                <a:xfrm>
                  <a:off x="2551129" y="4229099"/>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sSub>
                          <m:sSubPr>
                            <m:ctrlPr>
                              <a:rPr lang="en-US" sz="800" b="0" i="1" kern="1200" smtClean="0">
                                <a:latin typeface="Cambria Math"/>
                              </a:rPr>
                            </m:ctrlPr>
                          </m:sSubPr>
                          <m:e>
                            <m:r>
                              <a:rPr lang="en-US" sz="800" b="0" i="1" kern="1200" smtClean="0">
                                <a:latin typeface="Cambria Math"/>
                              </a:rPr>
                              <m:t>𝐹</m:t>
                            </m:r>
                          </m:e>
                          <m:sub>
                            <m:r>
                              <a:rPr lang="en-US" sz="800" b="0" i="1" kern="1200" smtClean="0">
                                <a:latin typeface="Cambria Math"/>
                              </a:rPr>
                              <m:t>𝑃</m:t>
                            </m:r>
                          </m:sub>
                        </m:sSub>
                        <m:r>
                          <a:rPr lang="en-US" sz="800" b="0" i="1" kern="1200" smtClean="0">
                            <a:latin typeface="Cambria Math"/>
                          </a:rPr>
                          <m:t>(</m:t>
                        </m:r>
                        <m:r>
                          <a:rPr lang="en-US" sz="800" b="0" i="1" kern="1200" smtClean="0">
                            <a:latin typeface="Cambria Math"/>
                          </a:rPr>
                          <m:t>𝑡</m:t>
                        </m:r>
                        <m:r>
                          <a:rPr lang="en-US" sz="800" b="0" i="1" kern="1200" smtClean="0">
                            <a:latin typeface="Cambria Math"/>
                          </a:rPr>
                          <m:t>)</m:t>
                        </m:r>
                      </m:oMath>
                    </m:oMathPara>
                  </a14:m>
                  <a:endParaRPr lang="en-US" sz="800" i="1" kern="1200" dirty="0"/>
                </a:p>
              </p:txBody>
            </p:sp>
          </mc:Choice>
          <mc:Fallback xmlns="">
            <p:sp>
              <p:nvSpPr>
                <p:cNvPr id="89" name="Freeform 88"/>
                <p:cNvSpPr>
                  <a:spLocks noRot="1" noChangeAspect="1" noMove="1" noResize="1" noEditPoints="1" noAdjustHandles="1" noChangeArrowheads="1" noChangeShapeType="1" noTextEdit="1"/>
                </p:cNvSpPr>
                <p:nvPr/>
              </p:nvSpPr>
              <p:spPr>
                <a:xfrm>
                  <a:off x="2551129" y="4229099"/>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Freeform 90"/>
                <p:cNvSpPr/>
                <p:nvPr/>
              </p:nvSpPr>
              <p:spPr>
                <a:xfrm>
                  <a:off x="2551128" y="4762502"/>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sSub>
                          <m:sSubPr>
                            <m:ctrlPr>
                              <a:rPr lang="en-US" sz="800" b="0" i="1" kern="1200" smtClean="0">
                                <a:latin typeface="Cambria Math"/>
                              </a:rPr>
                            </m:ctrlPr>
                          </m:sSubPr>
                          <m:e>
                            <m:r>
                              <a:rPr lang="en-US" sz="800" b="0" i="1" kern="1200" smtClean="0">
                                <a:latin typeface="Cambria Math"/>
                              </a:rPr>
                              <m:t>𝐹</m:t>
                            </m:r>
                          </m:e>
                          <m:sub>
                            <m:r>
                              <a:rPr lang="en-US" sz="800" b="0" i="1" kern="1200" smtClean="0">
                                <a:latin typeface="Cambria Math"/>
                              </a:rPr>
                              <m:t>𝐵</m:t>
                            </m:r>
                          </m:sub>
                        </m:sSub>
                        <m:r>
                          <a:rPr lang="en-US" sz="800" b="0" i="1" kern="1200" smtClean="0">
                            <a:latin typeface="Cambria Math"/>
                          </a:rPr>
                          <m:t>(</m:t>
                        </m:r>
                        <m:r>
                          <a:rPr lang="en-US" sz="800" b="0" i="1" kern="1200" smtClean="0">
                            <a:latin typeface="Cambria Math"/>
                          </a:rPr>
                          <m:t>𝑡</m:t>
                        </m:r>
                        <m:r>
                          <a:rPr lang="en-US" sz="800" b="0" i="1" kern="1200" smtClean="0">
                            <a:latin typeface="Cambria Math"/>
                          </a:rPr>
                          <m:t>)</m:t>
                        </m:r>
                      </m:oMath>
                    </m:oMathPara>
                  </a14:m>
                  <a:endParaRPr lang="en-US" sz="800" i="1" kern="1200" dirty="0"/>
                </a:p>
              </p:txBody>
            </p:sp>
          </mc:Choice>
          <mc:Fallback xmlns="">
            <p:sp>
              <p:nvSpPr>
                <p:cNvPr id="91" name="Freeform 90"/>
                <p:cNvSpPr>
                  <a:spLocks noRot="1" noChangeAspect="1" noMove="1" noResize="1" noEditPoints="1" noAdjustHandles="1" noChangeArrowheads="1" noChangeShapeType="1" noTextEdit="1"/>
                </p:cNvSpPr>
                <p:nvPr/>
              </p:nvSpPr>
              <p:spPr>
                <a:xfrm>
                  <a:off x="2551128" y="4762502"/>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Freeform 92"/>
                <p:cNvSpPr/>
                <p:nvPr/>
              </p:nvSpPr>
              <p:spPr>
                <a:xfrm>
                  <a:off x="2551127" y="5304445"/>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sSub>
                          <m:sSubPr>
                            <m:ctrlPr>
                              <a:rPr lang="en-US" sz="800" b="0" i="1" kern="1200" smtClean="0">
                                <a:latin typeface="Cambria Math"/>
                              </a:rPr>
                            </m:ctrlPr>
                          </m:sSubPr>
                          <m:e>
                            <m:r>
                              <a:rPr lang="en-US" sz="800" b="0" i="1" kern="1200" smtClean="0">
                                <a:latin typeface="Cambria Math"/>
                              </a:rPr>
                              <m:t>𝐹</m:t>
                            </m:r>
                          </m:e>
                          <m:sub>
                            <m:r>
                              <a:rPr lang="en-US" sz="800" b="0" i="1" kern="1200" smtClean="0">
                                <a:latin typeface="Cambria Math"/>
                              </a:rPr>
                              <m:t>𝑇</m:t>
                            </m:r>
                          </m:sub>
                        </m:sSub>
                        <m:r>
                          <a:rPr lang="en-US" sz="800" b="0" i="1" kern="1200" smtClean="0">
                            <a:latin typeface="Cambria Math"/>
                          </a:rPr>
                          <m:t>(</m:t>
                        </m:r>
                        <m:r>
                          <a:rPr lang="en-US" sz="800" b="0" i="1" kern="1200" smtClean="0">
                            <a:latin typeface="Cambria Math"/>
                          </a:rPr>
                          <m:t>𝑡</m:t>
                        </m:r>
                        <m:r>
                          <a:rPr lang="en-US" sz="800" b="0" i="1" kern="1200" smtClean="0">
                            <a:latin typeface="Cambria Math"/>
                          </a:rPr>
                          <m:t>)</m:t>
                        </m:r>
                      </m:oMath>
                    </m:oMathPara>
                  </a14:m>
                  <a:endParaRPr lang="en-US" sz="800" i="1" kern="1200" dirty="0"/>
                </a:p>
              </p:txBody>
            </p:sp>
          </mc:Choice>
          <mc:Fallback xmlns="">
            <p:sp>
              <p:nvSpPr>
                <p:cNvPr id="93" name="Freeform 92"/>
                <p:cNvSpPr>
                  <a:spLocks noRot="1" noChangeAspect="1" noMove="1" noResize="1" noEditPoints="1" noAdjustHandles="1" noChangeArrowheads="1" noChangeShapeType="1" noTextEdit="1"/>
                </p:cNvSpPr>
                <p:nvPr/>
              </p:nvSpPr>
              <p:spPr>
                <a:xfrm>
                  <a:off x="2551127" y="5304445"/>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a:blipFill rotWithShape="1">
                  <a:blip r:embed="rId7"/>
                  <a:stretch>
                    <a:fillRect/>
                  </a:stretch>
                </a:blipFill>
              </p:spPr>
              <p:txBody>
                <a:bodyPr/>
                <a:lstStyle/>
                <a:p>
                  <a:r>
                    <a:rPr lang="en-US">
                      <a:noFill/>
                    </a:rPr>
                    <a:t> </a:t>
                  </a:r>
                </a:p>
              </p:txBody>
            </p:sp>
          </mc:Fallback>
        </mc:AlternateContent>
        <p:sp>
          <p:nvSpPr>
            <p:cNvPr id="94" name="Freeform 93"/>
            <p:cNvSpPr/>
            <p:nvPr/>
          </p:nvSpPr>
          <p:spPr>
            <a:xfrm>
              <a:off x="813102" y="3629598"/>
              <a:ext cx="415129" cy="890965"/>
            </a:xfrm>
            <a:custGeom>
              <a:avLst/>
              <a:gdLst/>
              <a:ahLst/>
              <a:cxnLst/>
              <a:rect l="0" t="0" r="0" b="0"/>
              <a:pathLst>
                <a:path>
                  <a:moveTo>
                    <a:pt x="0" y="0"/>
                  </a:moveTo>
                  <a:lnTo>
                    <a:pt x="0" y="890965"/>
                  </a:lnTo>
                  <a:lnTo>
                    <a:pt x="415129" y="8909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5" name="Freeform 94"/>
            <p:cNvSpPr/>
            <p:nvPr/>
          </p:nvSpPr>
          <p:spPr>
            <a:xfrm>
              <a:off x="1228232" y="4229099"/>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Street</a:t>
              </a:r>
              <a:endParaRPr lang="en-US" sz="800" kern="1200" dirty="0"/>
            </a:p>
          </p:txBody>
        </p:sp>
        <p:sp>
          <p:nvSpPr>
            <p:cNvPr id="97" name="Freeform 96"/>
            <p:cNvSpPr/>
            <p:nvPr/>
          </p:nvSpPr>
          <p:spPr>
            <a:xfrm>
              <a:off x="1856935" y="4229935"/>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smtClean="0"/>
                <a:t>(D)</a:t>
              </a:r>
              <a:endParaRPr lang="en-US" sz="800" kern="1200" dirty="0"/>
            </a:p>
          </p:txBody>
        </p:sp>
        <p:sp>
          <p:nvSpPr>
            <p:cNvPr id="98" name="Freeform 97"/>
            <p:cNvSpPr/>
            <p:nvPr/>
          </p:nvSpPr>
          <p:spPr>
            <a:xfrm>
              <a:off x="813102" y="3733022"/>
              <a:ext cx="405986" cy="1424367"/>
            </a:xfrm>
            <a:custGeom>
              <a:avLst/>
              <a:gdLst/>
              <a:ahLst/>
              <a:cxnLst/>
              <a:rect l="0" t="0" r="0" b="0"/>
              <a:pathLst>
                <a:path>
                  <a:moveTo>
                    <a:pt x="0" y="0"/>
                  </a:moveTo>
                  <a:lnTo>
                    <a:pt x="0" y="1424367"/>
                  </a:lnTo>
                  <a:lnTo>
                    <a:pt x="405986" y="142436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9" name="Freeform 98"/>
            <p:cNvSpPr/>
            <p:nvPr/>
          </p:nvSpPr>
          <p:spPr>
            <a:xfrm>
              <a:off x="1219089" y="4762501"/>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Bench</a:t>
              </a:r>
              <a:endParaRPr lang="en-US" sz="800" kern="1200" dirty="0"/>
            </a:p>
          </p:txBody>
        </p:sp>
        <p:sp>
          <p:nvSpPr>
            <p:cNvPr id="101" name="Freeform 100"/>
            <p:cNvSpPr/>
            <p:nvPr/>
          </p:nvSpPr>
          <p:spPr>
            <a:xfrm>
              <a:off x="1846437" y="4762502"/>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smtClean="0"/>
                <a:t>(D)</a:t>
              </a:r>
              <a:endParaRPr lang="en-US" sz="800" kern="1200" dirty="0"/>
            </a:p>
          </p:txBody>
        </p:sp>
        <p:sp>
          <p:nvSpPr>
            <p:cNvPr id="102" name="Freeform 101"/>
            <p:cNvSpPr/>
            <p:nvPr/>
          </p:nvSpPr>
          <p:spPr>
            <a:xfrm>
              <a:off x="813102" y="3878541"/>
              <a:ext cx="391421" cy="2036591"/>
            </a:xfrm>
            <a:custGeom>
              <a:avLst/>
              <a:gdLst/>
              <a:ahLst/>
              <a:cxnLst/>
              <a:rect l="0" t="0" r="0" b="0"/>
              <a:pathLst>
                <a:path>
                  <a:moveTo>
                    <a:pt x="0" y="0"/>
                  </a:moveTo>
                  <a:lnTo>
                    <a:pt x="0" y="1881565"/>
                  </a:lnTo>
                  <a:lnTo>
                    <a:pt x="391421" y="18815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3" name="Freeform 102"/>
            <p:cNvSpPr/>
            <p:nvPr/>
          </p:nvSpPr>
          <p:spPr>
            <a:xfrm>
              <a:off x="1204524" y="5309419"/>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Trash Can</a:t>
              </a:r>
              <a:endParaRPr lang="en-US" sz="800" kern="1200" dirty="0"/>
            </a:p>
          </p:txBody>
        </p:sp>
        <p:sp>
          <p:nvSpPr>
            <p:cNvPr id="105" name="Freeform 104"/>
            <p:cNvSpPr/>
            <p:nvPr/>
          </p:nvSpPr>
          <p:spPr>
            <a:xfrm>
              <a:off x="1873842" y="5308570"/>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smtClean="0"/>
                <a:t>(</a:t>
              </a:r>
              <a:r>
                <a:rPr lang="en-US" sz="800" kern="1200" dirty="0" smtClean="0"/>
                <a:t>B)</a:t>
              </a:r>
              <a:endParaRPr lang="en-US" sz="800" kern="1200" dirty="0"/>
            </a:p>
          </p:txBody>
        </p:sp>
        <p:sp>
          <p:nvSpPr>
            <p:cNvPr id="106" name="Freeform 105"/>
            <p:cNvSpPr/>
            <p:nvPr/>
          </p:nvSpPr>
          <p:spPr>
            <a:xfrm>
              <a:off x="5993978" y="3182405"/>
              <a:ext cx="620101" cy="310050"/>
            </a:xfrm>
            <a:custGeom>
              <a:avLst/>
              <a:gdLst>
                <a:gd name="connsiteX0" fmla="*/ 0 w 620101"/>
                <a:gd name="connsiteY0" fmla="*/ 31005 h 310050"/>
                <a:gd name="connsiteX1" fmla="*/ 31005 w 620101"/>
                <a:gd name="connsiteY1" fmla="*/ 0 h 310050"/>
                <a:gd name="connsiteX2" fmla="*/ 589096 w 620101"/>
                <a:gd name="connsiteY2" fmla="*/ 0 h 310050"/>
                <a:gd name="connsiteX3" fmla="*/ 620101 w 620101"/>
                <a:gd name="connsiteY3" fmla="*/ 31005 h 310050"/>
                <a:gd name="connsiteX4" fmla="*/ 620101 w 620101"/>
                <a:gd name="connsiteY4" fmla="*/ 279045 h 310050"/>
                <a:gd name="connsiteX5" fmla="*/ 589096 w 620101"/>
                <a:gd name="connsiteY5" fmla="*/ 310050 h 310050"/>
                <a:gd name="connsiteX6" fmla="*/ 31005 w 620101"/>
                <a:gd name="connsiteY6" fmla="*/ 310050 h 310050"/>
                <a:gd name="connsiteX7" fmla="*/ 0 w 620101"/>
                <a:gd name="connsiteY7" fmla="*/ 279045 h 310050"/>
                <a:gd name="connsiteX8" fmla="*/ 0 w 62010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101" h="310050">
                  <a:moveTo>
                    <a:pt x="0" y="31005"/>
                  </a:moveTo>
                  <a:cubicBezTo>
                    <a:pt x="0" y="13881"/>
                    <a:pt x="13881" y="0"/>
                    <a:pt x="31005" y="0"/>
                  </a:cubicBezTo>
                  <a:lnTo>
                    <a:pt x="589096" y="0"/>
                  </a:lnTo>
                  <a:cubicBezTo>
                    <a:pt x="606220" y="0"/>
                    <a:pt x="620101" y="13881"/>
                    <a:pt x="620101" y="31005"/>
                  </a:cubicBezTo>
                  <a:lnTo>
                    <a:pt x="620101" y="279045"/>
                  </a:lnTo>
                  <a:cubicBezTo>
                    <a:pt x="620101" y="296169"/>
                    <a:pt x="606220" y="310050"/>
                    <a:pt x="589096" y="310050"/>
                  </a:cubicBezTo>
                  <a:lnTo>
                    <a:pt x="31005" y="310050"/>
                  </a:lnTo>
                  <a:cubicBezTo>
                    <a:pt x="13881" y="310050"/>
                    <a:pt x="0" y="296169"/>
                    <a:pt x="0" y="279045"/>
                  </a:cubicBezTo>
                  <a:lnTo>
                    <a:pt x="0" y="31005"/>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1466" tIns="30671" rIns="41466" bIns="30671" numCol="1" spcCol="1270" anchor="ctr" anchorCtr="0">
              <a:noAutofit/>
            </a:bodyPr>
            <a:lstStyle/>
            <a:p>
              <a:pPr lvl="0" algn="ctr" defTabSz="755650">
                <a:lnSpc>
                  <a:spcPct val="90000"/>
                </a:lnSpc>
                <a:spcBef>
                  <a:spcPct val="0"/>
                </a:spcBef>
                <a:spcAft>
                  <a:spcPct val="35000"/>
                </a:spcAft>
              </a:pPr>
              <a:r>
                <a:rPr lang="en-US" sz="1700" kern="1200" dirty="0" smtClean="0"/>
                <a:t>Out</a:t>
              </a:r>
              <a:endParaRPr lang="en-US" sz="1700" kern="1200" dirty="0"/>
            </a:p>
          </p:txBody>
        </p:sp>
        <p:sp>
          <p:nvSpPr>
            <p:cNvPr id="107" name="Freeform 106"/>
            <p:cNvSpPr/>
            <p:nvPr/>
          </p:nvSpPr>
          <p:spPr>
            <a:xfrm>
              <a:off x="6073662" y="3521331"/>
              <a:ext cx="656269" cy="358269"/>
            </a:xfrm>
            <a:custGeom>
              <a:avLst/>
              <a:gdLst/>
              <a:ahLst/>
              <a:cxnLst/>
              <a:rect l="0" t="0" r="0" b="0"/>
              <a:pathLst>
                <a:path>
                  <a:moveTo>
                    <a:pt x="0" y="0"/>
                  </a:moveTo>
                  <a:lnTo>
                    <a:pt x="0" y="358269"/>
                  </a:lnTo>
                  <a:lnTo>
                    <a:pt x="656269" y="35826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8" name="Freeform 107"/>
            <p:cNvSpPr/>
            <p:nvPr/>
          </p:nvSpPr>
          <p:spPr>
            <a:xfrm>
              <a:off x="6712258" y="3695700"/>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F</a:t>
              </a:r>
              <a:r>
                <a:rPr lang="en-US" sz="800" strike="noStrike" kern="1200" baseline="-25000" dirty="0" smtClean="0"/>
                <a:t>C1</a:t>
              </a:r>
              <a:endParaRPr lang="en-US" sz="800" strike="noStrike" kern="1200" baseline="-25000" dirty="0"/>
            </a:p>
          </p:txBody>
        </p:sp>
        <p:sp>
          <p:nvSpPr>
            <p:cNvPr id="109" name="Freeform 108"/>
            <p:cNvSpPr/>
            <p:nvPr/>
          </p:nvSpPr>
          <p:spPr>
            <a:xfrm>
              <a:off x="6072908" y="3611823"/>
              <a:ext cx="674560" cy="891669"/>
            </a:xfrm>
            <a:custGeom>
              <a:avLst/>
              <a:gdLst/>
              <a:ahLst/>
              <a:cxnLst/>
              <a:rect l="0" t="0" r="0" b="0"/>
              <a:pathLst>
                <a:path>
                  <a:moveTo>
                    <a:pt x="0" y="0"/>
                  </a:moveTo>
                  <a:lnTo>
                    <a:pt x="0" y="891669"/>
                  </a:lnTo>
                  <a:lnTo>
                    <a:pt x="674560" y="89166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0" name="Freeform 109"/>
            <p:cNvSpPr/>
            <p:nvPr/>
          </p:nvSpPr>
          <p:spPr>
            <a:xfrm>
              <a:off x="6730548" y="4229099"/>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F</a:t>
              </a:r>
              <a:r>
                <a:rPr lang="en-US" sz="800" kern="1200" baseline="-25000" dirty="0" smtClean="0"/>
                <a:t>C2</a:t>
              </a:r>
            </a:p>
          </p:txBody>
        </p:sp>
        <p:sp>
          <p:nvSpPr>
            <p:cNvPr id="111" name="Freeform 110"/>
            <p:cNvSpPr/>
            <p:nvPr/>
          </p:nvSpPr>
          <p:spPr>
            <a:xfrm>
              <a:off x="6073662" y="3700466"/>
              <a:ext cx="665987" cy="1425071"/>
            </a:xfrm>
            <a:custGeom>
              <a:avLst/>
              <a:gdLst/>
              <a:ahLst/>
              <a:cxnLst/>
              <a:rect l="0" t="0" r="0" b="0"/>
              <a:pathLst>
                <a:path>
                  <a:moveTo>
                    <a:pt x="0" y="0"/>
                  </a:moveTo>
                  <a:lnTo>
                    <a:pt x="0" y="1425071"/>
                  </a:lnTo>
                  <a:lnTo>
                    <a:pt x="665987" y="142507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2" name="Freeform 111"/>
            <p:cNvSpPr/>
            <p:nvPr/>
          </p:nvSpPr>
          <p:spPr>
            <a:xfrm>
              <a:off x="6721976" y="4762501"/>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F</a:t>
              </a:r>
              <a:r>
                <a:rPr lang="en-US" sz="800" kern="1200" baseline="-25000" dirty="0" smtClean="0"/>
                <a:t>C3</a:t>
              </a:r>
            </a:p>
          </p:txBody>
        </p:sp>
        <p:sp>
          <p:nvSpPr>
            <p:cNvPr id="113" name="Freeform 112"/>
            <p:cNvSpPr/>
            <p:nvPr/>
          </p:nvSpPr>
          <p:spPr>
            <a:xfrm>
              <a:off x="6073662" y="3769192"/>
              <a:ext cx="674560" cy="1882269"/>
            </a:xfrm>
            <a:custGeom>
              <a:avLst/>
              <a:gdLst/>
              <a:ahLst/>
              <a:cxnLst/>
              <a:rect l="0" t="0" r="0" b="0"/>
              <a:pathLst>
                <a:path>
                  <a:moveTo>
                    <a:pt x="0" y="0"/>
                  </a:moveTo>
                  <a:lnTo>
                    <a:pt x="0" y="1882269"/>
                  </a:lnTo>
                  <a:lnTo>
                    <a:pt x="674560" y="188226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4" name="Freeform 113"/>
            <p:cNvSpPr/>
            <p:nvPr/>
          </p:nvSpPr>
          <p:spPr>
            <a:xfrm>
              <a:off x="6730548" y="5219699"/>
              <a:ext cx="496081" cy="310050"/>
            </a:xfrm>
            <a:custGeom>
              <a:avLst/>
              <a:gdLst>
                <a:gd name="connsiteX0" fmla="*/ 0 w 496081"/>
                <a:gd name="connsiteY0" fmla="*/ 31005 h 310050"/>
                <a:gd name="connsiteX1" fmla="*/ 31005 w 496081"/>
                <a:gd name="connsiteY1" fmla="*/ 0 h 310050"/>
                <a:gd name="connsiteX2" fmla="*/ 465076 w 496081"/>
                <a:gd name="connsiteY2" fmla="*/ 0 h 310050"/>
                <a:gd name="connsiteX3" fmla="*/ 496081 w 496081"/>
                <a:gd name="connsiteY3" fmla="*/ 31005 h 310050"/>
                <a:gd name="connsiteX4" fmla="*/ 496081 w 496081"/>
                <a:gd name="connsiteY4" fmla="*/ 279045 h 310050"/>
                <a:gd name="connsiteX5" fmla="*/ 465076 w 496081"/>
                <a:gd name="connsiteY5" fmla="*/ 310050 h 310050"/>
                <a:gd name="connsiteX6" fmla="*/ 31005 w 496081"/>
                <a:gd name="connsiteY6" fmla="*/ 310050 h 310050"/>
                <a:gd name="connsiteX7" fmla="*/ 0 w 496081"/>
                <a:gd name="connsiteY7" fmla="*/ 279045 h 310050"/>
                <a:gd name="connsiteX8" fmla="*/ 0 w 496081"/>
                <a:gd name="connsiteY8" fmla="*/ 31005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81" h="310050">
                  <a:moveTo>
                    <a:pt x="0" y="31005"/>
                  </a:moveTo>
                  <a:cubicBezTo>
                    <a:pt x="0" y="13881"/>
                    <a:pt x="13881" y="0"/>
                    <a:pt x="31005" y="0"/>
                  </a:cubicBezTo>
                  <a:lnTo>
                    <a:pt x="465076" y="0"/>
                  </a:lnTo>
                  <a:cubicBezTo>
                    <a:pt x="482200" y="0"/>
                    <a:pt x="496081" y="13881"/>
                    <a:pt x="496081" y="31005"/>
                  </a:cubicBezTo>
                  <a:lnTo>
                    <a:pt x="496081" y="279045"/>
                  </a:lnTo>
                  <a:cubicBezTo>
                    <a:pt x="496081" y="296169"/>
                    <a:pt x="482200" y="310050"/>
                    <a:pt x="465076" y="310050"/>
                  </a:cubicBezTo>
                  <a:lnTo>
                    <a:pt x="31005" y="310050"/>
                  </a:lnTo>
                  <a:cubicBezTo>
                    <a:pt x="13881" y="310050"/>
                    <a:pt x="0" y="296169"/>
                    <a:pt x="0" y="279045"/>
                  </a:cubicBezTo>
                  <a:lnTo>
                    <a:pt x="0" y="310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321" tIns="19241" rIns="24321" bIns="19241" numCol="1" spcCol="1270" anchor="ctr" anchorCtr="0">
              <a:noAutofit/>
            </a:bodyPr>
            <a:lstStyle/>
            <a:p>
              <a:pPr lvl="0" algn="ctr" defTabSz="355600">
                <a:lnSpc>
                  <a:spcPct val="90000"/>
                </a:lnSpc>
                <a:spcBef>
                  <a:spcPct val="0"/>
                </a:spcBef>
                <a:spcAft>
                  <a:spcPct val="35000"/>
                </a:spcAft>
              </a:pPr>
              <a:r>
                <a:rPr lang="en-US" sz="800" kern="1200" dirty="0" smtClean="0"/>
                <a:t>F</a:t>
              </a:r>
              <a:r>
                <a:rPr lang="en-US" sz="800" kern="1200" baseline="-25000" dirty="0" smtClean="0"/>
                <a:t>C4</a:t>
              </a:r>
            </a:p>
          </p:txBody>
        </p:sp>
      </p:grpSp>
      <p:cxnSp>
        <p:nvCxnSpPr>
          <p:cNvPr id="117" name="Straight Connector 116"/>
          <p:cNvCxnSpPr/>
          <p:nvPr/>
        </p:nvCxnSpPr>
        <p:spPr>
          <a:xfrm>
            <a:off x="1579520" y="3317828"/>
            <a:ext cx="1529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243735" y="3320314"/>
            <a:ext cx="20861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612726" y="4013956"/>
            <a:ext cx="143803"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1612757" y="4625579"/>
            <a:ext cx="11970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587521" y="5257019"/>
            <a:ext cx="1861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2270191" y="4013957"/>
            <a:ext cx="190583" cy="8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221413" y="4625580"/>
            <a:ext cx="20860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255536" y="5251231"/>
            <a:ext cx="190583" cy="1"/>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http://static0.demotix.com/sites/default/files/imagecache/a_scale_large/400-5/photos/4307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6316" y="2877000"/>
            <a:ext cx="1220883" cy="778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ycpix.files.wordpress.com/2012/03/walking-eating-txt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2587" y="3576231"/>
            <a:ext cx="1249957" cy="841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visualphotos.com/photo/2x4805130/a_businessman_sitting_on_a_bench_eating_a_sandwich_LV1503305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91663" y="4310597"/>
            <a:ext cx="1175536" cy="7722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3.bp.blogspot.com/_5IjG34QCQmI/TJmOwKsTTII/AAAAAAAADvk/obQ0mhVu14g/s640/DSC_288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72588" y="4855340"/>
            <a:ext cx="1249957" cy="8049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arm4.staticflickr.com/3230/2695221891_1ce6ddabe1_z.jpg?zz=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64085" y="3253643"/>
            <a:ext cx="979227" cy="7344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brooklynvegan.com/img/music2/boygeorgesanitatio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52912" y="4533146"/>
            <a:ext cx="988658" cy="660656"/>
          </a:xfrm>
          <a:prstGeom prst="rect">
            <a:avLst/>
          </a:prstGeom>
          <a:noFill/>
          <a:extLst>
            <a:ext uri="{909E8E84-426E-40DD-AFC4-6F175D3DCCD1}">
              <a14:hiddenFill xmlns:a14="http://schemas.microsoft.com/office/drawing/2010/main">
                <a:solidFill>
                  <a:srgbClr val="FFFFFF"/>
                </a:solidFill>
              </a14:hiddenFill>
            </a:ext>
          </a:extLst>
        </p:spPr>
      </p:pic>
      <p:sp>
        <p:nvSpPr>
          <p:cNvPr id="62" name="Title 1"/>
          <p:cNvSpPr txBox="1">
            <a:spLocks/>
          </p:cNvSpPr>
          <p:nvPr/>
        </p:nvSpPr>
        <p:spPr>
          <a:xfrm>
            <a:off x="384866" y="-233174"/>
            <a:ext cx="8229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Food Waste Generation Model </a:t>
            </a:r>
            <a:endParaRPr lang="en-US" sz="2800" dirty="0"/>
          </a:p>
        </p:txBody>
      </p:sp>
    </p:spTree>
    <p:extLst>
      <p:ext uri="{BB962C8B-B14F-4D97-AF65-F5344CB8AC3E}">
        <p14:creationId xmlns:p14="http://schemas.microsoft.com/office/powerpoint/2010/main" val="7107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8023"/>
            <a:ext cx="9144000" cy="369332"/>
          </a:xfrm>
          <a:prstGeom prst="rect">
            <a:avLst/>
          </a:prstGeom>
          <a:noFill/>
        </p:spPr>
        <p:txBody>
          <a:bodyPr wrap="square" rtlCol="0">
            <a:spAutoFit/>
          </a:bodyPr>
          <a:lstStyle/>
          <a:p>
            <a:pPr algn="ctr"/>
            <a:r>
              <a:rPr lang="en-US" dirty="0" smtClean="0"/>
              <a:t>Food Accumulation Rate</a:t>
            </a:r>
            <a:endParaRPr lang="en-US" dirty="0"/>
          </a:p>
        </p:txBody>
      </p:sp>
      <p:sp>
        <p:nvSpPr>
          <p:cNvPr id="6" name="TextBox 5"/>
          <p:cNvSpPr txBox="1"/>
          <p:nvPr/>
        </p:nvSpPr>
        <p:spPr>
          <a:xfrm>
            <a:off x="0" y="1028700"/>
            <a:ext cx="990600" cy="369332"/>
          </a:xfrm>
          <a:prstGeom prst="rect">
            <a:avLst/>
          </a:prstGeom>
          <a:noFill/>
        </p:spPr>
        <p:txBody>
          <a:bodyPr wrap="square" rtlCol="0">
            <a:spAutoFit/>
          </a:bodyPr>
          <a:lstStyle/>
          <a:p>
            <a:r>
              <a:rPr lang="en-US" dirty="0" smtClean="0"/>
              <a:t>F</a:t>
            </a:r>
            <a:r>
              <a:rPr lang="en-US" baseline="-25000" dirty="0" smtClean="0"/>
              <a:t>R </a:t>
            </a:r>
            <a:r>
              <a:rPr lang="en-US" dirty="0" smtClean="0"/>
              <a:t>(t) = </a:t>
            </a:r>
            <a:endParaRPr lang="en-US" dirty="0"/>
          </a:p>
        </p:txBody>
      </p:sp>
      <p:sp>
        <p:nvSpPr>
          <p:cNvPr id="7" name="TextBox 6"/>
          <p:cNvSpPr txBox="1"/>
          <p:nvPr/>
        </p:nvSpPr>
        <p:spPr>
          <a:xfrm>
            <a:off x="0" y="2247900"/>
            <a:ext cx="990600" cy="369332"/>
          </a:xfrm>
          <a:prstGeom prst="rect">
            <a:avLst/>
          </a:prstGeom>
          <a:noFill/>
        </p:spPr>
        <p:txBody>
          <a:bodyPr wrap="square" rtlCol="0">
            <a:spAutoFit/>
          </a:bodyPr>
          <a:lstStyle/>
          <a:p>
            <a:r>
              <a:rPr lang="en-US" dirty="0" smtClean="0"/>
              <a:t>F</a:t>
            </a:r>
            <a:r>
              <a:rPr lang="en-US" baseline="-25000" dirty="0" smtClean="0"/>
              <a:t>P </a:t>
            </a:r>
            <a:r>
              <a:rPr lang="en-US" dirty="0" smtClean="0"/>
              <a:t>(t) = </a:t>
            </a:r>
            <a:endParaRPr lang="en-US" dirty="0"/>
          </a:p>
        </p:txBody>
      </p:sp>
      <p:sp>
        <p:nvSpPr>
          <p:cNvPr id="8" name="TextBox 7"/>
          <p:cNvSpPr txBox="1"/>
          <p:nvPr/>
        </p:nvSpPr>
        <p:spPr>
          <a:xfrm>
            <a:off x="0" y="3619500"/>
            <a:ext cx="990600" cy="369332"/>
          </a:xfrm>
          <a:prstGeom prst="rect">
            <a:avLst/>
          </a:prstGeom>
          <a:noFill/>
        </p:spPr>
        <p:txBody>
          <a:bodyPr wrap="square" rtlCol="0">
            <a:spAutoFit/>
          </a:bodyPr>
          <a:lstStyle/>
          <a:p>
            <a:r>
              <a:rPr lang="en-US" dirty="0" smtClean="0"/>
              <a:t>F</a:t>
            </a:r>
            <a:r>
              <a:rPr lang="en-US" baseline="-25000" dirty="0"/>
              <a:t>B</a:t>
            </a:r>
            <a:r>
              <a:rPr lang="en-US" baseline="-25000" dirty="0" smtClean="0"/>
              <a:t> </a:t>
            </a:r>
            <a:r>
              <a:rPr lang="en-US" dirty="0" smtClean="0"/>
              <a:t>(t) = </a:t>
            </a:r>
            <a:endParaRPr lang="en-US" dirty="0"/>
          </a:p>
        </p:txBody>
      </p:sp>
      <p:sp>
        <p:nvSpPr>
          <p:cNvPr id="9" name="TextBox 8"/>
          <p:cNvSpPr txBox="1"/>
          <p:nvPr/>
        </p:nvSpPr>
        <p:spPr>
          <a:xfrm>
            <a:off x="0" y="4914900"/>
            <a:ext cx="990600" cy="369332"/>
          </a:xfrm>
          <a:prstGeom prst="rect">
            <a:avLst/>
          </a:prstGeom>
          <a:noFill/>
        </p:spPr>
        <p:txBody>
          <a:bodyPr wrap="square" rtlCol="0">
            <a:spAutoFit/>
          </a:bodyPr>
          <a:lstStyle/>
          <a:p>
            <a:r>
              <a:rPr lang="en-US" dirty="0" smtClean="0"/>
              <a:t>F</a:t>
            </a:r>
            <a:r>
              <a:rPr lang="en-US" baseline="-25000" dirty="0" smtClean="0"/>
              <a:t>T </a:t>
            </a:r>
            <a:r>
              <a:rPr lang="en-US" dirty="0" smtClean="0"/>
              <a:t>(t) = </a:t>
            </a:r>
            <a:endParaRPr lang="en-US" dirty="0"/>
          </a:p>
        </p:txBody>
      </p:sp>
      <p:graphicFrame>
        <p:nvGraphicFramePr>
          <p:cNvPr id="10" name="Chart 9"/>
          <p:cNvGraphicFramePr/>
          <p:nvPr/>
        </p:nvGraphicFramePr>
        <p:xfrm>
          <a:off x="1524000" y="1104900"/>
          <a:ext cx="6096000" cy="106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1524000" y="2095500"/>
          <a:ext cx="6096000" cy="114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nvGraphicFramePr>
        <p:xfrm>
          <a:off x="1600200" y="571500"/>
          <a:ext cx="6095999" cy="568434"/>
        </p:xfrm>
        <a:graphic>
          <a:graphicData uri="http://schemas.openxmlformats.org/drawingml/2006/table">
            <a:tbl>
              <a:tblPr firstRow="1" bandRow="1">
                <a:tableStyleId>{5C22544A-7EE6-4342-B048-85BDC9FD1C3A}</a:tableStyleId>
              </a:tblPr>
              <a:tblGrid>
                <a:gridCol w="870857"/>
                <a:gridCol w="870857"/>
                <a:gridCol w="925286"/>
                <a:gridCol w="816428"/>
                <a:gridCol w="870857"/>
                <a:gridCol w="870857"/>
                <a:gridCol w="870857"/>
              </a:tblGrid>
              <a:tr h="294114">
                <a:tc>
                  <a:txBody>
                    <a:bodyPr/>
                    <a:lstStyle/>
                    <a:p>
                      <a:r>
                        <a:rPr lang="en-US" sz="1200" dirty="0" smtClean="0"/>
                        <a:t>Monday</a:t>
                      </a:r>
                      <a:endParaRPr lang="en-US" sz="1200" dirty="0"/>
                    </a:p>
                  </a:txBody>
                  <a:tcPr/>
                </a:tc>
                <a:tc>
                  <a:txBody>
                    <a:bodyPr/>
                    <a:lstStyle/>
                    <a:p>
                      <a:r>
                        <a:rPr lang="en-US" sz="1200" dirty="0" smtClean="0"/>
                        <a:t>Tuesday</a:t>
                      </a:r>
                      <a:endParaRPr lang="en-US" dirty="0"/>
                    </a:p>
                  </a:txBody>
                  <a:tcPr/>
                </a:tc>
                <a:tc>
                  <a:txBody>
                    <a:bodyPr/>
                    <a:lstStyle/>
                    <a:p>
                      <a:r>
                        <a:rPr lang="en-US" sz="1200" dirty="0" smtClean="0"/>
                        <a:t>Wednesday</a:t>
                      </a:r>
                      <a:endParaRPr lang="en-US" dirty="0"/>
                    </a:p>
                  </a:txBody>
                  <a:tcPr/>
                </a:tc>
                <a:tc>
                  <a:txBody>
                    <a:bodyPr/>
                    <a:lstStyle/>
                    <a:p>
                      <a:r>
                        <a:rPr lang="en-US" sz="1200" dirty="0" smtClean="0"/>
                        <a:t>Thursday</a:t>
                      </a:r>
                      <a:endParaRPr lang="en-US" sz="1200" dirty="0"/>
                    </a:p>
                  </a:txBody>
                  <a:tcPr/>
                </a:tc>
                <a:tc>
                  <a:txBody>
                    <a:bodyPr/>
                    <a:lstStyle/>
                    <a:p>
                      <a:r>
                        <a:rPr lang="en-US" sz="1200" dirty="0" smtClean="0"/>
                        <a:t>Friday</a:t>
                      </a:r>
                      <a:endParaRPr lang="en-US" sz="1200" dirty="0"/>
                    </a:p>
                  </a:txBody>
                  <a:tcPr/>
                </a:tc>
                <a:tc>
                  <a:txBody>
                    <a:bodyPr/>
                    <a:lstStyle/>
                    <a:p>
                      <a:r>
                        <a:rPr lang="en-US" sz="1200" dirty="0" smtClean="0"/>
                        <a:t>Saturday</a:t>
                      </a:r>
                      <a:endParaRPr lang="en-US" sz="1200" dirty="0"/>
                    </a:p>
                  </a:txBody>
                  <a:tcPr/>
                </a:tc>
                <a:tc>
                  <a:txBody>
                    <a:bodyPr/>
                    <a:lstStyle/>
                    <a:p>
                      <a:r>
                        <a:rPr lang="en-US" sz="1200" dirty="0" smtClean="0"/>
                        <a:t>Sunday</a:t>
                      </a:r>
                      <a:endParaRPr lang="en-US" sz="1200" dirty="0"/>
                    </a:p>
                  </a:txBody>
                  <a:tcPr/>
                </a:tc>
              </a:tr>
              <a:tr h="198119">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a:t>
                      </a:r>
                      <a:endParaRPr lang="en-US" sz="1200" dirty="0"/>
                    </a:p>
                  </a:txBody>
                  <a:tcPr/>
                </a:tc>
              </a:tr>
            </a:tbl>
          </a:graphicData>
        </a:graphic>
      </p:graphicFrame>
      <p:graphicFrame>
        <p:nvGraphicFramePr>
          <p:cNvPr id="14" name="Chart 13"/>
          <p:cNvGraphicFramePr/>
          <p:nvPr/>
        </p:nvGraphicFramePr>
        <p:xfrm>
          <a:off x="1600200" y="4305300"/>
          <a:ext cx="6324600" cy="129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1524000" y="3238500"/>
          <a:ext cx="6096000" cy="1143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Curved Connector 16"/>
          <p:cNvCxnSpPr/>
          <p:nvPr/>
        </p:nvCxnSpPr>
        <p:spPr>
          <a:xfrm rot="5400000">
            <a:off x="2060575" y="2092325"/>
            <a:ext cx="457200" cy="6350"/>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59" name="Freeform 58"/>
          <p:cNvSpPr/>
          <p:nvPr/>
        </p:nvSpPr>
        <p:spPr>
          <a:xfrm>
            <a:off x="1236453" y="2476500"/>
            <a:ext cx="973347" cy="2590800"/>
          </a:xfrm>
          <a:custGeom>
            <a:avLst/>
            <a:gdLst>
              <a:gd name="connsiteX0" fmla="*/ 902898 w 989162"/>
              <a:gd name="connsiteY0" fmla="*/ 0 h 2596551"/>
              <a:gd name="connsiteX1" fmla="*/ 14377 w 989162"/>
              <a:gd name="connsiteY1" fmla="*/ 1328468 h 2596551"/>
              <a:gd name="connsiteX2" fmla="*/ 989162 w 989162"/>
              <a:gd name="connsiteY2" fmla="*/ 2596551 h 2596551"/>
            </a:gdLst>
            <a:ahLst/>
            <a:cxnLst>
              <a:cxn ang="0">
                <a:pos x="connsiteX0" y="connsiteY0"/>
              </a:cxn>
              <a:cxn ang="0">
                <a:pos x="connsiteX1" y="connsiteY1"/>
              </a:cxn>
              <a:cxn ang="0">
                <a:pos x="connsiteX2" y="connsiteY2"/>
              </a:cxn>
            </a:cxnLst>
            <a:rect l="l" t="t" r="r" b="b"/>
            <a:pathLst>
              <a:path w="989162" h="2596551">
                <a:moveTo>
                  <a:pt x="902898" y="0"/>
                </a:moveTo>
                <a:cubicBezTo>
                  <a:pt x="451449" y="447855"/>
                  <a:pt x="0" y="895710"/>
                  <a:pt x="14377" y="1328468"/>
                </a:cubicBezTo>
                <a:cubicBezTo>
                  <a:pt x="28754" y="1761226"/>
                  <a:pt x="508958" y="2178888"/>
                  <a:pt x="989162" y="2596551"/>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0" name="Freeform 59"/>
          <p:cNvSpPr/>
          <p:nvPr/>
        </p:nvSpPr>
        <p:spPr>
          <a:xfrm>
            <a:off x="2438400" y="3619500"/>
            <a:ext cx="288985" cy="1371600"/>
          </a:xfrm>
          <a:custGeom>
            <a:avLst/>
            <a:gdLst>
              <a:gd name="connsiteX0" fmla="*/ 0 w 311989"/>
              <a:gd name="connsiteY0" fmla="*/ 0 h 1423359"/>
              <a:gd name="connsiteX1" fmla="*/ 301925 w 311989"/>
              <a:gd name="connsiteY1" fmla="*/ 785004 h 1423359"/>
              <a:gd name="connsiteX2" fmla="*/ 60385 w 311989"/>
              <a:gd name="connsiteY2" fmla="*/ 1423359 h 1423359"/>
            </a:gdLst>
            <a:ahLst/>
            <a:cxnLst>
              <a:cxn ang="0">
                <a:pos x="connsiteX0" y="connsiteY0"/>
              </a:cxn>
              <a:cxn ang="0">
                <a:pos x="connsiteX1" y="connsiteY1"/>
              </a:cxn>
              <a:cxn ang="0">
                <a:pos x="connsiteX2" y="connsiteY2"/>
              </a:cxn>
            </a:cxnLst>
            <a:rect l="l" t="t" r="r" b="b"/>
            <a:pathLst>
              <a:path w="311989" h="1423359">
                <a:moveTo>
                  <a:pt x="0" y="0"/>
                </a:moveTo>
                <a:cubicBezTo>
                  <a:pt x="145930" y="273889"/>
                  <a:pt x="291861" y="547778"/>
                  <a:pt x="301925" y="785004"/>
                </a:cubicBezTo>
                <a:cubicBezTo>
                  <a:pt x="311989" y="1022230"/>
                  <a:pt x="186187" y="1222794"/>
                  <a:pt x="60385" y="1423359"/>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Visitors to New York City</a:t>
            </a:r>
          </a:p>
        </p:txBody>
      </p:sp>
      <p:graphicFrame>
        <p:nvGraphicFramePr>
          <p:cNvPr id="13" name="Content Placeholder 12"/>
          <p:cNvGraphicFramePr>
            <a:graphicFrameLocks noGrp="1"/>
          </p:cNvGraphicFramePr>
          <p:nvPr>
            <p:ph sz="half" idx="2"/>
          </p:nvPr>
        </p:nvGraphicFramePr>
        <p:xfrm>
          <a:off x="4648200" y="1333500"/>
          <a:ext cx="4038600" cy="37716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1"/>
          </p:nvPr>
        </p:nvGraphicFramePr>
        <p:xfrm>
          <a:off x="457200" y="1333500"/>
          <a:ext cx="4038600" cy="3771636"/>
        </p:xfrm>
        <a:graphic>
          <a:graphicData uri="http://schemas.openxmlformats.org/drawingml/2006/chart">
            <c:chart xmlns:c="http://schemas.openxmlformats.org/drawingml/2006/chart" xmlns:r="http://schemas.openxmlformats.org/officeDocument/2006/relationships" r:id="rId3"/>
          </a:graphicData>
        </a:graphic>
      </p:graphicFrame>
      <p:sp>
        <p:nvSpPr>
          <p:cNvPr id="15" name="Up Arrow 14"/>
          <p:cNvSpPr/>
          <p:nvPr/>
        </p:nvSpPr>
        <p:spPr>
          <a:xfrm>
            <a:off x="2514600" y="2159000"/>
            <a:ext cx="260350" cy="796396"/>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7500"/>
            <a:ext cx="8229600" cy="952500"/>
          </a:xfrm>
        </p:spPr>
        <p:txBody>
          <a:bodyPr>
            <a:normAutofit fontScale="90000"/>
          </a:bodyPr>
          <a:lstStyle/>
          <a:p>
            <a:pPr eaLnBrk="1" hangingPunct="1">
              <a:defRPr/>
            </a:pPr>
            <a:r>
              <a:rPr lang="en-US" dirty="0" smtClean="0"/>
              <a:t>Solid waste management</a:t>
            </a:r>
            <a:br>
              <a:rPr lang="en-US" dirty="0" smtClean="0"/>
            </a:br>
            <a:r>
              <a:rPr lang="en-US" dirty="0" smtClean="0"/>
              <a:t> in New York City</a:t>
            </a:r>
            <a:r>
              <a:rPr lang="en-US" dirty="0" smtClean="0">
                <a:solidFill>
                  <a:schemeClr val="accent3">
                    <a:lumMod val="75000"/>
                  </a:schemeClr>
                </a:solidFill>
              </a:rPr>
              <a:t/>
            </a:r>
            <a:br>
              <a:rPr lang="en-US" dirty="0" smtClean="0">
                <a:solidFill>
                  <a:schemeClr val="accent3">
                    <a:lumMod val="75000"/>
                  </a:schemeClr>
                </a:solidFill>
              </a:rPr>
            </a:br>
            <a:endParaRPr lang="en-US" dirty="0">
              <a:solidFill>
                <a:schemeClr val="accent3">
                  <a:lumMod val="75000"/>
                </a:schemeClr>
              </a:solidFill>
            </a:endParaRPr>
          </a:p>
        </p:txBody>
      </p:sp>
      <p:sp>
        <p:nvSpPr>
          <p:cNvPr id="11267" name="AutoShape 2"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1268" name="AutoShape 4"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1269" name="AutoShape 6" descr="https://mail-attachment.googleusercontent.com/attachment/?ui=2&amp;ik=5ba5422295&amp;view=att&amp;th=12ed95d7ef77ff60&amp;attid=0.1&amp;disp=inline&amp;realattid=f_glkcphua0&amp;safe=1&amp;zw&amp;saduie=AG9B_P9nmhiupUfNr-QkxI-r4bzy&amp;sadet=1336692926972&amp;sads=dmy3Jqf3jkJBPYxdyoJEvIl32i0&amp;sadssc=1"/>
          <p:cNvSpPr>
            <a:spLocks noChangeAspect="1" noChangeArrowheads="1"/>
          </p:cNvSpPr>
          <p:nvPr/>
        </p:nvSpPr>
        <p:spPr bwMode="auto">
          <a:xfrm>
            <a:off x="155575" y="-120386"/>
            <a:ext cx="304800" cy="254001"/>
          </a:xfrm>
          <a:prstGeom prst="rect">
            <a:avLst/>
          </a:prstGeom>
          <a:noFill/>
          <a:ln w="9525">
            <a:noFill/>
            <a:miter lim="800000"/>
            <a:headEnd/>
            <a:tailEnd/>
          </a:ln>
        </p:spPr>
        <p:txBody>
          <a:bodyPr/>
          <a:lstStyle/>
          <a:p>
            <a:endParaRPr lang="en-US"/>
          </a:p>
        </p:txBody>
      </p:sp>
      <p:sp>
        <p:nvSpPr>
          <p:cNvPr id="10" name="Content Placeholder 2"/>
          <p:cNvSpPr txBox="1">
            <a:spLocks/>
          </p:cNvSpPr>
          <p:nvPr/>
        </p:nvSpPr>
        <p:spPr>
          <a:xfrm>
            <a:off x="4267200" y="1143000"/>
            <a:ext cx="4343400" cy="635000"/>
          </a:xfrm>
          <a:prstGeom prst="rect">
            <a:avLst/>
          </a:prstGeom>
        </p:spPr>
        <p:txBody>
          <a:bodyPr>
            <a:normAutofit fontScale="92500"/>
          </a:bodyPr>
          <a:lstStyle/>
          <a:p>
            <a:pPr marL="342900" indent="-342900">
              <a:spcBef>
                <a:spcPct val="20000"/>
              </a:spcBef>
              <a:defRPr/>
            </a:pPr>
            <a:r>
              <a:rPr lang="en-US" sz="3200" b="1" dirty="0"/>
              <a:t>Classification of NYC MSW</a:t>
            </a:r>
            <a:endParaRPr lang="en-US" sz="3200" dirty="0"/>
          </a:p>
        </p:txBody>
      </p:sp>
      <p:pic>
        <p:nvPicPr>
          <p:cNvPr id="11271" name="Picture 3"/>
          <p:cNvPicPr>
            <a:picLocks noGrp="1" noChangeAspect="1" noChangeArrowheads="1"/>
          </p:cNvPicPr>
          <p:nvPr>
            <p:ph idx="1"/>
          </p:nvPr>
        </p:nvPicPr>
        <p:blipFill>
          <a:blip r:embed="rId2" cstate="print"/>
          <a:srcRect l="23148" t="24884" r="54141" b="8685"/>
          <a:stretch>
            <a:fillRect/>
          </a:stretch>
        </p:blipFill>
        <p:spPr>
          <a:xfrm>
            <a:off x="381000" y="1206500"/>
            <a:ext cx="3276600" cy="4132792"/>
          </a:xfrm>
        </p:spPr>
      </p:pic>
      <p:sp>
        <p:nvSpPr>
          <p:cNvPr id="14" name="Rectangle 13"/>
          <p:cNvSpPr/>
          <p:nvPr/>
        </p:nvSpPr>
        <p:spPr>
          <a:xfrm>
            <a:off x="695325" y="1206500"/>
            <a:ext cx="2971800" cy="4127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533400" y="5397500"/>
            <a:ext cx="8077200" cy="253916"/>
          </a:xfrm>
          <a:prstGeom prst="rect">
            <a:avLst/>
          </a:prstGeom>
        </p:spPr>
        <p:txBody>
          <a:bodyPr>
            <a:spAutoFit/>
          </a:bodyPr>
          <a:lstStyle/>
          <a:p>
            <a:pPr>
              <a:defRPr/>
            </a:pPr>
            <a:r>
              <a:rPr lang="en-US" sz="1050" b="1" dirty="0"/>
              <a:t>N. J. </a:t>
            </a:r>
            <a:r>
              <a:rPr lang="en-US" sz="1050" b="1" dirty="0" err="1"/>
              <a:t>Themelis</a:t>
            </a:r>
            <a:r>
              <a:rPr lang="en-US" sz="1050" b="1" dirty="0"/>
              <a:t> “INTEGRATED MANAGEMENT OF SOLID WASTES FOR NEW YORK CITY” NAWTEC 2002</a:t>
            </a:r>
          </a:p>
        </p:txBody>
      </p:sp>
      <p:pic>
        <p:nvPicPr>
          <p:cNvPr id="11274" name="Picture 7" descr="http://www.sundancechannel.com/sunfiltered/wp-content/uploads/new-york-city-trash.jpg"/>
          <p:cNvPicPr>
            <a:picLocks noChangeAspect="1" noChangeArrowheads="1"/>
          </p:cNvPicPr>
          <p:nvPr/>
        </p:nvPicPr>
        <p:blipFill>
          <a:blip r:embed="rId3" cstate="print"/>
          <a:srcRect/>
          <a:stretch>
            <a:fillRect/>
          </a:stretch>
        </p:blipFill>
        <p:spPr bwMode="auto">
          <a:xfrm>
            <a:off x="3962400" y="2349500"/>
            <a:ext cx="476250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105</TotalTime>
  <Words>811</Words>
  <Application>Microsoft Office PowerPoint</Application>
  <PresentationFormat>On-screen Show (16:10)</PresentationFormat>
  <Paragraphs>137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Mathematical Modeling of Food Waste Generation and Urban Ecology in New York City</vt:lpstr>
      <vt:lpstr>Abstract </vt:lpstr>
      <vt:lpstr>Solid waste management  in New York State </vt:lpstr>
      <vt:lpstr>Urban ecology in New York City</vt:lpstr>
      <vt:lpstr>New York City’s Sanitation</vt:lpstr>
      <vt:lpstr>T : Temperature Ea : Activation Energy</vt:lpstr>
      <vt:lpstr>PowerPoint Presentation</vt:lpstr>
      <vt:lpstr>Visitors to New York City</vt:lpstr>
      <vt:lpstr>Solid waste management  in New York City </vt:lpstr>
      <vt:lpstr>Solid waste management  in New York City (cont.) </vt:lpstr>
      <vt:lpstr>NYC residential and  Street Basket Waste</vt:lpstr>
      <vt:lpstr>New York Times:  Food Composting in NYC</vt:lpstr>
      <vt:lpstr>Bloomberg called food waste “New York City’s final recycling frontier.”</vt:lpstr>
      <vt:lpstr>Project objectives</vt:lpstr>
      <vt:lpstr>Methodology</vt:lpstr>
      <vt:lpstr>Stochastic model (Environmental Simulation)</vt:lpstr>
      <vt:lpstr>Raccoon behavior </vt:lpstr>
      <vt:lpstr>Cat behavior research using GPS</vt:lpstr>
      <vt:lpstr>Surface Temperature of NYC</vt:lpstr>
      <vt:lpstr>Field Work - Rat safari - </vt:lpstr>
      <vt:lpstr>Food waste is very attractive for rats &amp; mice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Setiawans</cp:lastModifiedBy>
  <cp:revision>12</cp:revision>
  <dcterms:created xsi:type="dcterms:W3CDTF">2013-08-01T18:01:14Z</dcterms:created>
  <dcterms:modified xsi:type="dcterms:W3CDTF">2013-10-31T05:20:11Z</dcterms:modified>
</cp:coreProperties>
</file>