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22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Restaurant</a:t>
            </a:r>
            <a:endParaRPr lang="en-US" dirty="0"/>
          </a:p>
        </c:rich>
      </c:tx>
      <c:layout>
        <c:manualLayout>
          <c:xMode val="edge"/>
          <c:yMode val="edge"/>
          <c:x val="0.4374010826771653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262139107611542E-2"/>
          <c:y val="0.23248536240662229"/>
          <c:w val="0.78733152887139113"/>
          <c:h val="0.5342035130224106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75</c:v>
                </c:pt>
                <c:pt idx="1">
                  <c:v>80</c:v>
                </c:pt>
                <c:pt idx="2">
                  <c:v>85</c:v>
                </c:pt>
                <c:pt idx="3">
                  <c:v>85</c:v>
                </c:pt>
                <c:pt idx="4">
                  <c:v>95</c:v>
                </c:pt>
                <c:pt idx="5">
                  <c:v>80</c:v>
                </c:pt>
                <c:pt idx="6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Unsold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15</c:v>
                </c:pt>
                <c:pt idx="3">
                  <c:v>15</c:v>
                </c:pt>
                <c:pt idx="4">
                  <c:v>5</c:v>
                </c:pt>
                <c:pt idx="5">
                  <c:v>20</c:v>
                </c:pt>
                <c:pt idx="6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309120"/>
        <c:axId val="59950208"/>
      </c:barChart>
      <c:catAx>
        <c:axId val="74309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9950208"/>
        <c:crosses val="autoZero"/>
        <c:auto val="1"/>
        <c:lblAlgn val="ctr"/>
        <c:lblOffset val="100"/>
        <c:noMultiLvlLbl val="0"/>
      </c:catAx>
      <c:valAx>
        <c:axId val="59950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4309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Street</a:t>
            </a:r>
            <a:endParaRPr lang="en-US" sz="1200" dirty="0"/>
          </a:p>
        </c:rich>
      </c:tx>
      <c:layout>
        <c:manualLayout>
          <c:xMode val="edge"/>
          <c:yMode val="edge"/>
          <c:x val="0.4623749999999999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262139107611542E-2"/>
          <c:y val="0.22628205128205126"/>
          <c:w val="0.80833152887139104"/>
          <c:h val="0.476304260044417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Eat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71</c:v>
                </c:pt>
                <c:pt idx="1">
                  <c:v>70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70</c:v>
                </c:pt>
                <c:pt idx="6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Drop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</c:v>
                </c:pt>
                <c:pt idx="1">
                  <c:v>13</c:v>
                </c:pt>
                <c:pt idx="2">
                  <c:v>15</c:v>
                </c:pt>
                <c:pt idx="3">
                  <c:v>15</c:v>
                </c:pt>
                <c:pt idx="4">
                  <c:v>20</c:v>
                </c:pt>
                <c:pt idx="5">
                  <c:v>18</c:v>
                </c:pt>
                <c:pt idx="6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Sheet1!$B$1</c:f>
              <c:strCache>
                <c:ptCount val="1"/>
                <c:pt idx="0">
                  <c:v>Left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</c:v>
                </c:pt>
                <c:pt idx="1">
                  <c:v>17</c:v>
                </c:pt>
                <c:pt idx="2">
                  <c:v>10</c:v>
                </c:pt>
                <c:pt idx="3">
                  <c:v>10</c:v>
                </c:pt>
                <c:pt idx="4">
                  <c:v>5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650368"/>
        <c:axId val="59951936"/>
      </c:barChart>
      <c:catAx>
        <c:axId val="78650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9951936"/>
        <c:crosses val="autoZero"/>
        <c:auto val="1"/>
        <c:lblAlgn val="ctr"/>
        <c:lblOffset val="100"/>
        <c:noMultiLvlLbl val="0"/>
      </c:catAx>
      <c:valAx>
        <c:axId val="59951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86503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977405685735064"/>
          <c:y val="5.8823529411764705E-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Trash Can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264064"/>
        <c:axId val="59952512"/>
      </c:barChart>
      <c:catAx>
        <c:axId val="74264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9952512"/>
        <c:crosses val="autoZero"/>
        <c:auto val="1"/>
        <c:lblAlgn val="ctr"/>
        <c:lblOffset val="100"/>
        <c:noMultiLvlLbl val="0"/>
      </c:catAx>
      <c:valAx>
        <c:axId val="59952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42640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Bench</a:t>
            </a:r>
            <a:endParaRPr lang="en-US" sz="1600" dirty="0"/>
          </a:p>
        </c:rich>
      </c:tx>
      <c:layout>
        <c:manualLayout>
          <c:xMode val="edge"/>
          <c:yMode val="edge"/>
          <c:x val="0.4638905839895013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6262139107611542E-2"/>
          <c:y val="0.1961111111111111"/>
          <c:w val="0.80833152887139104"/>
          <c:h val="0.546130358705161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Eat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73</c:v>
                </c:pt>
                <c:pt idx="1">
                  <c:v>76</c:v>
                </c:pt>
                <c:pt idx="2">
                  <c:v>82</c:v>
                </c:pt>
                <c:pt idx="3">
                  <c:v>81</c:v>
                </c:pt>
                <c:pt idx="4">
                  <c:v>86</c:v>
                </c:pt>
                <c:pt idx="5">
                  <c:v>80</c:v>
                </c:pt>
                <c:pt idx="6">
                  <c:v>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Drop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Sheet1!$B$1</c:f>
              <c:strCache>
                <c:ptCount val="1"/>
                <c:pt idx="0">
                  <c:v>Left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</c:v>
                </c:pt>
                <c:pt idx="1">
                  <c:v>17</c:v>
                </c:pt>
                <c:pt idx="2">
                  <c:v>10</c:v>
                </c:pt>
                <c:pt idx="3">
                  <c:v>10</c:v>
                </c:pt>
                <c:pt idx="4">
                  <c:v>5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400768"/>
        <c:axId val="59954240"/>
      </c:barChart>
      <c:catAx>
        <c:axId val="74400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9954240"/>
        <c:crosses val="autoZero"/>
        <c:auto val="1"/>
        <c:lblAlgn val="ctr"/>
        <c:lblOffset val="100"/>
        <c:noMultiLvlLbl val="0"/>
      </c:catAx>
      <c:valAx>
        <c:axId val="59954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44007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4033-DD7B-4726-B4A2-5125FCFBF804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3802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Food Accumulation Rate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287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R </a:t>
            </a:r>
            <a:r>
              <a:rPr lang="en-US" dirty="0" smtClean="0"/>
              <a:t>(t) =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2479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P </a:t>
            </a:r>
            <a:r>
              <a:rPr lang="en-US" dirty="0" smtClean="0"/>
              <a:t>(t) =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6195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/>
              <a:t>B</a:t>
            </a:r>
            <a:r>
              <a:rPr lang="en-US" baseline="-25000" dirty="0" smtClean="0"/>
              <a:t> </a:t>
            </a:r>
            <a:r>
              <a:rPr lang="en-US" dirty="0" smtClean="0"/>
              <a:t>(t) =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9149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T </a:t>
            </a:r>
            <a:r>
              <a:rPr lang="en-US" dirty="0" smtClean="0"/>
              <a:t>(t) = </a:t>
            </a:r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1524000" y="1104900"/>
          <a:ext cx="6096000" cy="1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524000" y="2095500"/>
          <a:ext cx="60960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00200" y="571500"/>
          <a:ext cx="6095999" cy="568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925286"/>
                <a:gridCol w="816428"/>
                <a:gridCol w="870857"/>
                <a:gridCol w="870857"/>
                <a:gridCol w="870857"/>
              </a:tblGrid>
              <a:tr h="29411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Thursday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Friday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Saturday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Sunday</a:t>
                      </a:r>
                      <a:endParaRPr lang="en-US" sz="1200" dirty="0"/>
                    </a:p>
                  </a:txBody>
                  <a:tcPr/>
                </a:tc>
              </a:tr>
              <a:tr h="198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600200" y="4305300"/>
          <a:ext cx="6324600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1524000" y="3238500"/>
          <a:ext cx="60960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Curved Connector 16"/>
          <p:cNvCxnSpPr/>
          <p:nvPr/>
        </p:nvCxnSpPr>
        <p:spPr>
          <a:xfrm rot="5400000">
            <a:off x="2060575" y="2092325"/>
            <a:ext cx="457200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1236453" y="2476500"/>
            <a:ext cx="973347" cy="2590800"/>
          </a:xfrm>
          <a:custGeom>
            <a:avLst/>
            <a:gdLst>
              <a:gd name="connsiteX0" fmla="*/ 902898 w 989162"/>
              <a:gd name="connsiteY0" fmla="*/ 0 h 2596551"/>
              <a:gd name="connsiteX1" fmla="*/ 14377 w 989162"/>
              <a:gd name="connsiteY1" fmla="*/ 1328468 h 2596551"/>
              <a:gd name="connsiteX2" fmla="*/ 989162 w 989162"/>
              <a:gd name="connsiteY2" fmla="*/ 2596551 h 259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9162" h="2596551">
                <a:moveTo>
                  <a:pt x="902898" y="0"/>
                </a:moveTo>
                <a:cubicBezTo>
                  <a:pt x="451449" y="447855"/>
                  <a:pt x="0" y="895710"/>
                  <a:pt x="14377" y="1328468"/>
                </a:cubicBezTo>
                <a:cubicBezTo>
                  <a:pt x="28754" y="1761226"/>
                  <a:pt x="508958" y="2178888"/>
                  <a:pt x="989162" y="259655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438400" y="3619500"/>
            <a:ext cx="288985" cy="1371600"/>
          </a:xfrm>
          <a:custGeom>
            <a:avLst/>
            <a:gdLst>
              <a:gd name="connsiteX0" fmla="*/ 0 w 311989"/>
              <a:gd name="connsiteY0" fmla="*/ 0 h 1423359"/>
              <a:gd name="connsiteX1" fmla="*/ 301925 w 311989"/>
              <a:gd name="connsiteY1" fmla="*/ 785004 h 1423359"/>
              <a:gd name="connsiteX2" fmla="*/ 60385 w 311989"/>
              <a:gd name="connsiteY2" fmla="*/ 1423359 h 142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989" h="1423359">
                <a:moveTo>
                  <a:pt x="0" y="0"/>
                </a:moveTo>
                <a:cubicBezTo>
                  <a:pt x="145930" y="273889"/>
                  <a:pt x="291861" y="547778"/>
                  <a:pt x="301925" y="785004"/>
                </a:cubicBezTo>
                <a:cubicBezTo>
                  <a:pt x="311989" y="1022230"/>
                  <a:pt x="186187" y="1222794"/>
                  <a:pt x="60385" y="142335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26171" y="195290"/>
            <a:ext cx="6033457" cy="738865"/>
            <a:chOff x="458286" y="2798693"/>
            <a:chExt cx="8227427" cy="1755913"/>
          </a:xfrm>
        </p:grpSpPr>
        <p:sp>
          <p:nvSpPr>
            <p:cNvPr id="7" name="Freeform 6"/>
            <p:cNvSpPr/>
            <p:nvPr/>
          </p:nvSpPr>
          <p:spPr>
            <a:xfrm>
              <a:off x="458286" y="2798693"/>
              <a:ext cx="1365780" cy="907200"/>
            </a:xfrm>
            <a:custGeom>
              <a:avLst/>
              <a:gdLst>
                <a:gd name="connsiteX0" fmla="*/ 0 w 1365780"/>
                <a:gd name="connsiteY0" fmla="*/ 90720 h 907200"/>
                <a:gd name="connsiteX1" fmla="*/ 90720 w 1365780"/>
                <a:gd name="connsiteY1" fmla="*/ 0 h 907200"/>
                <a:gd name="connsiteX2" fmla="*/ 1275060 w 1365780"/>
                <a:gd name="connsiteY2" fmla="*/ 0 h 907200"/>
                <a:gd name="connsiteX3" fmla="*/ 1365780 w 1365780"/>
                <a:gd name="connsiteY3" fmla="*/ 90720 h 907200"/>
                <a:gd name="connsiteX4" fmla="*/ 1365780 w 1365780"/>
                <a:gd name="connsiteY4" fmla="*/ 816480 h 907200"/>
                <a:gd name="connsiteX5" fmla="*/ 1275060 w 1365780"/>
                <a:gd name="connsiteY5" fmla="*/ 907200 h 907200"/>
                <a:gd name="connsiteX6" fmla="*/ 90720 w 1365780"/>
                <a:gd name="connsiteY6" fmla="*/ 907200 h 907200"/>
                <a:gd name="connsiteX7" fmla="*/ 0 w 1365780"/>
                <a:gd name="connsiteY7" fmla="*/ 816480 h 907200"/>
                <a:gd name="connsiteX8" fmla="*/ 0 w 1365780"/>
                <a:gd name="connsiteY8" fmla="*/ 9072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907200">
                  <a:moveTo>
                    <a:pt x="0" y="90720"/>
                  </a:moveTo>
                  <a:cubicBezTo>
                    <a:pt x="0" y="40617"/>
                    <a:pt x="40617" y="0"/>
                    <a:pt x="90720" y="0"/>
                  </a:cubicBezTo>
                  <a:lnTo>
                    <a:pt x="1275060" y="0"/>
                  </a:lnTo>
                  <a:cubicBezTo>
                    <a:pt x="1325163" y="0"/>
                    <a:pt x="1365780" y="40617"/>
                    <a:pt x="1365780" y="90720"/>
                  </a:cubicBezTo>
                  <a:lnTo>
                    <a:pt x="1365780" y="816480"/>
                  </a:lnTo>
                  <a:cubicBezTo>
                    <a:pt x="1365780" y="866583"/>
                    <a:pt x="1325163" y="907200"/>
                    <a:pt x="1275060" y="907200"/>
                  </a:cubicBezTo>
                  <a:lnTo>
                    <a:pt x="90720" y="907200"/>
                  </a:lnTo>
                  <a:cubicBezTo>
                    <a:pt x="40617" y="907200"/>
                    <a:pt x="0" y="866583"/>
                    <a:pt x="0" y="816480"/>
                  </a:cubicBezTo>
                  <a:lnTo>
                    <a:pt x="0" y="9072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9352" tIns="149352" rIns="149352" bIns="440898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1</a:t>
              </a:r>
              <a:endParaRPr lang="en-US" sz="21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738024" y="3345006"/>
              <a:ext cx="1365780" cy="1209600"/>
            </a:xfrm>
            <a:custGeom>
              <a:avLst/>
              <a:gdLst>
                <a:gd name="connsiteX0" fmla="*/ 0 w 1365780"/>
                <a:gd name="connsiteY0" fmla="*/ 120960 h 1209600"/>
                <a:gd name="connsiteX1" fmla="*/ 120960 w 1365780"/>
                <a:gd name="connsiteY1" fmla="*/ 0 h 1209600"/>
                <a:gd name="connsiteX2" fmla="*/ 1244820 w 1365780"/>
                <a:gd name="connsiteY2" fmla="*/ 0 h 1209600"/>
                <a:gd name="connsiteX3" fmla="*/ 1365780 w 1365780"/>
                <a:gd name="connsiteY3" fmla="*/ 120960 h 1209600"/>
                <a:gd name="connsiteX4" fmla="*/ 1365780 w 1365780"/>
                <a:gd name="connsiteY4" fmla="*/ 1088640 h 1209600"/>
                <a:gd name="connsiteX5" fmla="*/ 1244820 w 1365780"/>
                <a:gd name="connsiteY5" fmla="*/ 1209600 h 1209600"/>
                <a:gd name="connsiteX6" fmla="*/ 120960 w 1365780"/>
                <a:gd name="connsiteY6" fmla="*/ 1209600 h 1209600"/>
                <a:gd name="connsiteX7" fmla="*/ 0 w 1365780"/>
                <a:gd name="connsiteY7" fmla="*/ 1088640 h 1209600"/>
                <a:gd name="connsiteX8" fmla="*/ 0 w 1365780"/>
                <a:gd name="connsiteY8" fmla="*/ 120960 h 12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1209600">
                  <a:moveTo>
                    <a:pt x="0" y="120960"/>
                  </a:moveTo>
                  <a:cubicBezTo>
                    <a:pt x="0" y="54156"/>
                    <a:pt x="54156" y="0"/>
                    <a:pt x="120960" y="0"/>
                  </a:cubicBezTo>
                  <a:lnTo>
                    <a:pt x="1244820" y="0"/>
                  </a:lnTo>
                  <a:cubicBezTo>
                    <a:pt x="1311624" y="0"/>
                    <a:pt x="1365780" y="54156"/>
                    <a:pt x="1365780" y="120960"/>
                  </a:cubicBezTo>
                  <a:lnTo>
                    <a:pt x="1365780" y="1088640"/>
                  </a:lnTo>
                  <a:cubicBezTo>
                    <a:pt x="1365780" y="1155444"/>
                    <a:pt x="1311624" y="1209600"/>
                    <a:pt x="1244820" y="1209600"/>
                  </a:cubicBezTo>
                  <a:lnTo>
                    <a:pt x="120960" y="1209600"/>
                  </a:lnTo>
                  <a:cubicBezTo>
                    <a:pt x="54156" y="1209600"/>
                    <a:pt x="0" y="1155444"/>
                    <a:pt x="0" y="1088640"/>
                  </a:cubicBezTo>
                  <a:lnTo>
                    <a:pt x="0" y="12096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84780" tIns="184780" rIns="184780" bIns="184780" numCol="1" spcCol="1270" anchor="t" anchorCtr="0">
              <a:noAutofit/>
            </a:bodyPr>
            <a:lstStyle/>
            <a:p>
              <a:pPr marL="0" lvl="1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050" kern="1200" dirty="0" smtClean="0"/>
                <a:t>At day time</a:t>
              </a:r>
              <a:endParaRPr lang="en-US" sz="105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31114" y="2901830"/>
              <a:ext cx="438940" cy="340039"/>
            </a:xfrm>
            <a:custGeom>
              <a:avLst/>
              <a:gdLst>
                <a:gd name="connsiteX0" fmla="*/ 0 w 438940"/>
                <a:gd name="connsiteY0" fmla="*/ 68008 h 340039"/>
                <a:gd name="connsiteX1" fmla="*/ 268921 w 438940"/>
                <a:gd name="connsiteY1" fmla="*/ 68008 h 340039"/>
                <a:gd name="connsiteX2" fmla="*/ 268921 w 438940"/>
                <a:gd name="connsiteY2" fmla="*/ 0 h 340039"/>
                <a:gd name="connsiteX3" fmla="*/ 438940 w 438940"/>
                <a:gd name="connsiteY3" fmla="*/ 170020 h 340039"/>
                <a:gd name="connsiteX4" fmla="*/ 268921 w 438940"/>
                <a:gd name="connsiteY4" fmla="*/ 340039 h 340039"/>
                <a:gd name="connsiteX5" fmla="*/ 268921 w 438940"/>
                <a:gd name="connsiteY5" fmla="*/ 272031 h 340039"/>
                <a:gd name="connsiteX6" fmla="*/ 0 w 438940"/>
                <a:gd name="connsiteY6" fmla="*/ 272031 h 340039"/>
                <a:gd name="connsiteX7" fmla="*/ 0 w 438940"/>
                <a:gd name="connsiteY7" fmla="*/ 68008 h 34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940" h="340039">
                  <a:moveTo>
                    <a:pt x="0" y="68008"/>
                  </a:moveTo>
                  <a:lnTo>
                    <a:pt x="268921" y="68008"/>
                  </a:lnTo>
                  <a:lnTo>
                    <a:pt x="268921" y="0"/>
                  </a:lnTo>
                  <a:lnTo>
                    <a:pt x="438940" y="170020"/>
                  </a:lnTo>
                  <a:lnTo>
                    <a:pt x="268921" y="340039"/>
                  </a:lnTo>
                  <a:lnTo>
                    <a:pt x="268921" y="272031"/>
                  </a:lnTo>
                  <a:lnTo>
                    <a:pt x="0" y="272031"/>
                  </a:lnTo>
                  <a:lnTo>
                    <a:pt x="0" y="68008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0" tIns="68008" rIns="102012" bIns="680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52256" y="2798693"/>
              <a:ext cx="1365780" cy="907200"/>
            </a:xfrm>
            <a:custGeom>
              <a:avLst/>
              <a:gdLst>
                <a:gd name="connsiteX0" fmla="*/ 0 w 1365780"/>
                <a:gd name="connsiteY0" fmla="*/ 90720 h 907200"/>
                <a:gd name="connsiteX1" fmla="*/ 90720 w 1365780"/>
                <a:gd name="connsiteY1" fmla="*/ 0 h 907200"/>
                <a:gd name="connsiteX2" fmla="*/ 1275060 w 1365780"/>
                <a:gd name="connsiteY2" fmla="*/ 0 h 907200"/>
                <a:gd name="connsiteX3" fmla="*/ 1365780 w 1365780"/>
                <a:gd name="connsiteY3" fmla="*/ 90720 h 907200"/>
                <a:gd name="connsiteX4" fmla="*/ 1365780 w 1365780"/>
                <a:gd name="connsiteY4" fmla="*/ 816480 h 907200"/>
                <a:gd name="connsiteX5" fmla="*/ 1275060 w 1365780"/>
                <a:gd name="connsiteY5" fmla="*/ 907200 h 907200"/>
                <a:gd name="connsiteX6" fmla="*/ 90720 w 1365780"/>
                <a:gd name="connsiteY6" fmla="*/ 907200 h 907200"/>
                <a:gd name="connsiteX7" fmla="*/ 0 w 1365780"/>
                <a:gd name="connsiteY7" fmla="*/ 816480 h 907200"/>
                <a:gd name="connsiteX8" fmla="*/ 0 w 1365780"/>
                <a:gd name="connsiteY8" fmla="*/ 9072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907200">
                  <a:moveTo>
                    <a:pt x="0" y="90720"/>
                  </a:moveTo>
                  <a:cubicBezTo>
                    <a:pt x="0" y="40617"/>
                    <a:pt x="40617" y="0"/>
                    <a:pt x="90720" y="0"/>
                  </a:cubicBezTo>
                  <a:lnTo>
                    <a:pt x="1275060" y="0"/>
                  </a:lnTo>
                  <a:cubicBezTo>
                    <a:pt x="1325163" y="0"/>
                    <a:pt x="1365780" y="40617"/>
                    <a:pt x="1365780" y="90720"/>
                  </a:cubicBezTo>
                  <a:lnTo>
                    <a:pt x="1365780" y="816480"/>
                  </a:lnTo>
                  <a:cubicBezTo>
                    <a:pt x="1365780" y="866583"/>
                    <a:pt x="1325163" y="907200"/>
                    <a:pt x="1275060" y="907200"/>
                  </a:cubicBezTo>
                  <a:lnTo>
                    <a:pt x="90720" y="907200"/>
                  </a:lnTo>
                  <a:cubicBezTo>
                    <a:pt x="40617" y="907200"/>
                    <a:pt x="0" y="866583"/>
                    <a:pt x="0" y="816480"/>
                  </a:cubicBezTo>
                  <a:lnTo>
                    <a:pt x="0" y="9072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9352" tIns="149352" rIns="149352" bIns="440898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2</a:t>
              </a:r>
              <a:endParaRPr lang="en-US" sz="21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31994" y="3345006"/>
              <a:ext cx="1365780" cy="1209600"/>
            </a:xfrm>
            <a:custGeom>
              <a:avLst/>
              <a:gdLst>
                <a:gd name="connsiteX0" fmla="*/ 0 w 1365780"/>
                <a:gd name="connsiteY0" fmla="*/ 120960 h 1209600"/>
                <a:gd name="connsiteX1" fmla="*/ 120960 w 1365780"/>
                <a:gd name="connsiteY1" fmla="*/ 0 h 1209600"/>
                <a:gd name="connsiteX2" fmla="*/ 1244820 w 1365780"/>
                <a:gd name="connsiteY2" fmla="*/ 0 h 1209600"/>
                <a:gd name="connsiteX3" fmla="*/ 1365780 w 1365780"/>
                <a:gd name="connsiteY3" fmla="*/ 120960 h 1209600"/>
                <a:gd name="connsiteX4" fmla="*/ 1365780 w 1365780"/>
                <a:gd name="connsiteY4" fmla="*/ 1088640 h 1209600"/>
                <a:gd name="connsiteX5" fmla="*/ 1244820 w 1365780"/>
                <a:gd name="connsiteY5" fmla="*/ 1209600 h 1209600"/>
                <a:gd name="connsiteX6" fmla="*/ 120960 w 1365780"/>
                <a:gd name="connsiteY6" fmla="*/ 1209600 h 1209600"/>
                <a:gd name="connsiteX7" fmla="*/ 0 w 1365780"/>
                <a:gd name="connsiteY7" fmla="*/ 1088640 h 1209600"/>
                <a:gd name="connsiteX8" fmla="*/ 0 w 1365780"/>
                <a:gd name="connsiteY8" fmla="*/ 120960 h 12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1209600">
                  <a:moveTo>
                    <a:pt x="0" y="120960"/>
                  </a:moveTo>
                  <a:cubicBezTo>
                    <a:pt x="0" y="54156"/>
                    <a:pt x="54156" y="0"/>
                    <a:pt x="120960" y="0"/>
                  </a:cubicBezTo>
                  <a:lnTo>
                    <a:pt x="1244820" y="0"/>
                  </a:lnTo>
                  <a:cubicBezTo>
                    <a:pt x="1311624" y="0"/>
                    <a:pt x="1365780" y="54156"/>
                    <a:pt x="1365780" y="120960"/>
                  </a:cubicBezTo>
                  <a:lnTo>
                    <a:pt x="1365780" y="1088640"/>
                  </a:lnTo>
                  <a:cubicBezTo>
                    <a:pt x="1365780" y="1155444"/>
                    <a:pt x="1311624" y="1209600"/>
                    <a:pt x="1244820" y="1209600"/>
                  </a:cubicBezTo>
                  <a:lnTo>
                    <a:pt x="120960" y="1209600"/>
                  </a:lnTo>
                  <a:cubicBezTo>
                    <a:pt x="54156" y="1209600"/>
                    <a:pt x="0" y="1155444"/>
                    <a:pt x="0" y="1088640"/>
                  </a:cubicBezTo>
                  <a:lnTo>
                    <a:pt x="0" y="12096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84780" tIns="184780" rIns="184780" bIns="184780" numCol="1" spcCol="1270" anchor="t" anchorCtr="0">
              <a:noAutofit/>
            </a:bodyPr>
            <a:lstStyle/>
            <a:p>
              <a:pPr marL="0" lvl="1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kern="1200" dirty="0" smtClean="0"/>
                <a:t>At night</a:t>
              </a:r>
              <a:endParaRPr lang="en-US" sz="11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25083" y="2901830"/>
              <a:ext cx="438940" cy="340039"/>
            </a:xfrm>
            <a:custGeom>
              <a:avLst/>
              <a:gdLst>
                <a:gd name="connsiteX0" fmla="*/ 0 w 438940"/>
                <a:gd name="connsiteY0" fmla="*/ 68008 h 340039"/>
                <a:gd name="connsiteX1" fmla="*/ 268921 w 438940"/>
                <a:gd name="connsiteY1" fmla="*/ 68008 h 340039"/>
                <a:gd name="connsiteX2" fmla="*/ 268921 w 438940"/>
                <a:gd name="connsiteY2" fmla="*/ 0 h 340039"/>
                <a:gd name="connsiteX3" fmla="*/ 438940 w 438940"/>
                <a:gd name="connsiteY3" fmla="*/ 170020 h 340039"/>
                <a:gd name="connsiteX4" fmla="*/ 268921 w 438940"/>
                <a:gd name="connsiteY4" fmla="*/ 340039 h 340039"/>
                <a:gd name="connsiteX5" fmla="*/ 268921 w 438940"/>
                <a:gd name="connsiteY5" fmla="*/ 272031 h 340039"/>
                <a:gd name="connsiteX6" fmla="*/ 0 w 438940"/>
                <a:gd name="connsiteY6" fmla="*/ 272031 h 340039"/>
                <a:gd name="connsiteX7" fmla="*/ 0 w 438940"/>
                <a:gd name="connsiteY7" fmla="*/ 68008 h 34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940" h="340039">
                  <a:moveTo>
                    <a:pt x="0" y="68008"/>
                  </a:moveTo>
                  <a:lnTo>
                    <a:pt x="268921" y="68008"/>
                  </a:lnTo>
                  <a:lnTo>
                    <a:pt x="268921" y="0"/>
                  </a:lnTo>
                  <a:lnTo>
                    <a:pt x="438940" y="170020"/>
                  </a:lnTo>
                  <a:lnTo>
                    <a:pt x="268921" y="340039"/>
                  </a:lnTo>
                  <a:lnTo>
                    <a:pt x="268921" y="272031"/>
                  </a:lnTo>
                  <a:lnTo>
                    <a:pt x="0" y="272031"/>
                  </a:lnTo>
                  <a:lnTo>
                    <a:pt x="0" y="68008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0" tIns="68008" rIns="102012" bIns="680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846225" y="2798693"/>
              <a:ext cx="1365780" cy="907200"/>
            </a:xfrm>
            <a:custGeom>
              <a:avLst/>
              <a:gdLst>
                <a:gd name="connsiteX0" fmla="*/ 0 w 1365780"/>
                <a:gd name="connsiteY0" fmla="*/ 90720 h 907200"/>
                <a:gd name="connsiteX1" fmla="*/ 90720 w 1365780"/>
                <a:gd name="connsiteY1" fmla="*/ 0 h 907200"/>
                <a:gd name="connsiteX2" fmla="*/ 1275060 w 1365780"/>
                <a:gd name="connsiteY2" fmla="*/ 0 h 907200"/>
                <a:gd name="connsiteX3" fmla="*/ 1365780 w 1365780"/>
                <a:gd name="connsiteY3" fmla="*/ 90720 h 907200"/>
                <a:gd name="connsiteX4" fmla="*/ 1365780 w 1365780"/>
                <a:gd name="connsiteY4" fmla="*/ 816480 h 907200"/>
                <a:gd name="connsiteX5" fmla="*/ 1275060 w 1365780"/>
                <a:gd name="connsiteY5" fmla="*/ 907200 h 907200"/>
                <a:gd name="connsiteX6" fmla="*/ 90720 w 1365780"/>
                <a:gd name="connsiteY6" fmla="*/ 907200 h 907200"/>
                <a:gd name="connsiteX7" fmla="*/ 0 w 1365780"/>
                <a:gd name="connsiteY7" fmla="*/ 816480 h 907200"/>
                <a:gd name="connsiteX8" fmla="*/ 0 w 1365780"/>
                <a:gd name="connsiteY8" fmla="*/ 9072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907200">
                  <a:moveTo>
                    <a:pt x="0" y="90720"/>
                  </a:moveTo>
                  <a:cubicBezTo>
                    <a:pt x="0" y="40617"/>
                    <a:pt x="40617" y="0"/>
                    <a:pt x="90720" y="0"/>
                  </a:cubicBezTo>
                  <a:lnTo>
                    <a:pt x="1275060" y="0"/>
                  </a:lnTo>
                  <a:cubicBezTo>
                    <a:pt x="1325163" y="0"/>
                    <a:pt x="1365780" y="40617"/>
                    <a:pt x="1365780" y="90720"/>
                  </a:cubicBezTo>
                  <a:lnTo>
                    <a:pt x="1365780" y="816480"/>
                  </a:lnTo>
                  <a:cubicBezTo>
                    <a:pt x="1365780" y="866583"/>
                    <a:pt x="1325163" y="907200"/>
                    <a:pt x="1275060" y="907200"/>
                  </a:cubicBezTo>
                  <a:lnTo>
                    <a:pt x="90720" y="907200"/>
                  </a:lnTo>
                  <a:cubicBezTo>
                    <a:pt x="40617" y="907200"/>
                    <a:pt x="0" y="866583"/>
                    <a:pt x="0" y="816480"/>
                  </a:cubicBezTo>
                  <a:lnTo>
                    <a:pt x="0" y="9072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9352" tIns="149352" rIns="149352" bIns="440898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3</a:t>
              </a:r>
              <a:endParaRPr lang="en-US" sz="21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25963" y="3345006"/>
              <a:ext cx="1365780" cy="1209600"/>
            </a:xfrm>
            <a:custGeom>
              <a:avLst/>
              <a:gdLst>
                <a:gd name="connsiteX0" fmla="*/ 0 w 1365780"/>
                <a:gd name="connsiteY0" fmla="*/ 120960 h 1209600"/>
                <a:gd name="connsiteX1" fmla="*/ 120960 w 1365780"/>
                <a:gd name="connsiteY1" fmla="*/ 0 h 1209600"/>
                <a:gd name="connsiteX2" fmla="*/ 1244820 w 1365780"/>
                <a:gd name="connsiteY2" fmla="*/ 0 h 1209600"/>
                <a:gd name="connsiteX3" fmla="*/ 1365780 w 1365780"/>
                <a:gd name="connsiteY3" fmla="*/ 120960 h 1209600"/>
                <a:gd name="connsiteX4" fmla="*/ 1365780 w 1365780"/>
                <a:gd name="connsiteY4" fmla="*/ 1088640 h 1209600"/>
                <a:gd name="connsiteX5" fmla="*/ 1244820 w 1365780"/>
                <a:gd name="connsiteY5" fmla="*/ 1209600 h 1209600"/>
                <a:gd name="connsiteX6" fmla="*/ 120960 w 1365780"/>
                <a:gd name="connsiteY6" fmla="*/ 1209600 h 1209600"/>
                <a:gd name="connsiteX7" fmla="*/ 0 w 1365780"/>
                <a:gd name="connsiteY7" fmla="*/ 1088640 h 1209600"/>
                <a:gd name="connsiteX8" fmla="*/ 0 w 1365780"/>
                <a:gd name="connsiteY8" fmla="*/ 120960 h 12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1209600">
                  <a:moveTo>
                    <a:pt x="0" y="120960"/>
                  </a:moveTo>
                  <a:cubicBezTo>
                    <a:pt x="0" y="54156"/>
                    <a:pt x="54156" y="0"/>
                    <a:pt x="120960" y="0"/>
                  </a:cubicBezTo>
                  <a:lnTo>
                    <a:pt x="1244820" y="0"/>
                  </a:lnTo>
                  <a:cubicBezTo>
                    <a:pt x="1311624" y="0"/>
                    <a:pt x="1365780" y="54156"/>
                    <a:pt x="1365780" y="120960"/>
                  </a:cubicBezTo>
                  <a:lnTo>
                    <a:pt x="1365780" y="1088640"/>
                  </a:lnTo>
                  <a:cubicBezTo>
                    <a:pt x="1365780" y="1155444"/>
                    <a:pt x="1311624" y="1209600"/>
                    <a:pt x="1244820" y="1209600"/>
                  </a:cubicBezTo>
                  <a:lnTo>
                    <a:pt x="120960" y="1209600"/>
                  </a:lnTo>
                  <a:cubicBezTo>
                    <a:pt x="54156" y="1209600"/>
                    <a:pt x="0" y="1155444"/>
                    <a:pt x="0" y="1088640"/>
                  </a:cubicBezTo>
                  <a:lnTo>
                    <a:pt x="0" y="12096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84780" tIns="184780" rIns="184780" bIns="184780" numCol="1" spcCol="1270" anchor="t" anchorCtr="0">
              <a:noAutofit/>
            </a:bodyPr>
            <a:lstStyle/>
            <a:p>
              <a:pPr marL="0" lvl="1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050" dirty="0"/>
                <a:t>At day time</a:t>
              </a:r>
              <a:endParaRPr lang="en-US" sz="105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419053" y="2901830"/>
              <a:ext cx="438940" cy="340039"/>
            </a:xfrm>
            <a:custGeom>
              <a:avLst/>
              <a:gdLst>
                <a:gd name="connsiteX0" fmla="*/ 0 w 438940"/>
                <a:gd name="connsiteY0" fmla="*/ 68008 h 340039"/>
                <a:gd name="connsiteX1" fmla="*/ 268921 w 438940"/>
                <a:gd name="connsiteY1" fmla="*/ 68008 h 340039"/>
                <a:gd name="connsiteX2" fmla="*/ 268921 w 438940"/>
                <a:gd name="connsiteY2" fmla="*/ 0 h 340039"/>
                <a:gd name="connsiteX3" fmla="*/ 438940 w 438940"/>
                <a:gd name="connsiteY3" fmla="*/ 170020 h 340039"/>
                <a:gd name="connsiteX4" fmla="*/ 268921 w 438940"/>
                <a:gd name="connsiteY4" fmla="*/ 340039 h 340039"/>
                <a:gd name="connsiteX5" fmla="*/ 268921 w 438940"/>
                <a:gd name="connsiteY5" fmla="*/ 272031 h 340039"/>
                <a:gd name="connsiteX6" fmla="*/ 0 w 438940"/>
                <a:gd name="connsiteY6" fmla="*/ 272031 h 340039"/>
                <a:gd name="connsiteX7" fmla="*/ 0 w 438940"/>
                <a:gd name="connsiteY7" fmla="*/ 68008 h 34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940" h="340039">
                  <a:moveTo>
                    <a:pt x="0" y="68008"/>
                  </a:moveTo>
                  <a:lnTo>
                    <a:pt x="268921" y="68008"/>
                  </a:lnTo>
                  <a:lnTo>
                    <a:pt x="268921" y="0"/>
                  </a:lnTo>
                  <a:lnTo>
                    <a:pt x="438940" y="170020"/>
                  </a:lnTo>
                  <a:lnTo>
                    <a:pt x="268921" y="340039"/>
                  </a:lnTo>
                  <a:lnTo>
                    <a:pt x="268921" y="272031"/>
                  </a:lnTo>
                  <a:lnTo>
                    <a:pt x="0" y="272031"/>
                  </a:lnTo>
                  <a:lnTo>
                    <a:pt x="0" y="68008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0" tIns="68008" rIns="102012" bIns="680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40194" y="2798693"/>
              <a:ext cx="1365780" cy="907200"/>
            </a:xfrm>
            <a:custGeom>
              <a:avLst/>
              <a:gdLst>
                <a:gd name="connsiteX0" fmla="*/ 0 w 1365780"/>
                <a:gd name="connsiteY0" fmla="*/ 90720 h 907200"/>
                <a:gd name="connsiteX1" fmla="*/ 90720 w 1365780"/>
                <a:gd name="connsiteY1" fmla="*/ 0 h 907200"/>
                <a:gd name="connsiteX2" fmla="*/ 1275060 w 1365780"/>
                <a:gd name="connsiteY2" fmla="*/ 0 h 907200"/>
                <a:gd name="connsiteX3" fmla="*/ 1365780 w 1365780"/>
                <a:gd name="connsiteY3" fmla="*/ 90720 h 907200"/>
                <a:gd name="connsiteX4" fmla="*/ 1365780 w 1365780"/>
                <a:gd name="connsiteY4" fmla="*/ 816480 h 907200"/>
                <a:gd name="connsiteX5" fmla="*/ 1275060 w 1365780"/>
                <a:gd name="connsiteY5" fmla="*/ 907200 h 907200"/>
                <a:gd name="connsiteX6" fmla="*/ 90720 w 1365780"/>
                <a:gd name="connsiteY6" fmla="*/ 907200 h 907200"/>
                <a:gd name="connsiteX7" fmla="*/ 0 w 1365780"/>
                <a:gd name="connsiteY7" fmla="*/ 816480 h 907200"/>
                <a:gd name="connsiteX8" fmla="*/ 0 w 1365780"/>
                <a:gd name="connsiteY8" fmla="*/ 90720 h 90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907200">
                  <a:moveTo>
                    <a:pt x="0" y="90720"/>
                  </a:moveTo>
                  <a:cubicBezTo>
                    <a:pt x="0" y="40617"/>
                    <a:pt x="40617" y="0"/>
                    <a:pt x="90720" y="0"/>
                  </a:cubicBezTo>
                  <a:lnTo>
                    <a:pt x="1275060" y="0"/>
                  </a:lnTo>
                  <a:cubicBezTo>
                    <a:pt x="1325163" y="0"/>
                    <a:pt x="1365780" y="40617"/>
                    <a:pt x="1365780" y="90720"/>
                  </a:cubicBezTo>
                  <a:lnTo>
                    <a:pt x="1365780" y="816480"/>
                  </a:lnTo>
                  <a:cubicBezTo>
                    <a:pt x="1365780" y="866583"/>
                    <a:pt x="1325163" y="907200"/>
                    <a:pt x="1275060" y="907200"/>
                  </a:cubicBezTo>
                  <a:lnTo>
                    <a:pt x="90720" y="907200"/>
                  </a:lnTo>
                  <a:cubicBezTo>
                    <a:pt x="40617" y="907200"/>
                    <a:pt x="0" y="866583"/>
                    <a:pt x="0" y="816480"/>
                  </a:cubicBezTo>
                  <a:lnTo>
                    <a:pt x="0" y="9072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9352" tIns="149352" rIns="149352" bIns="440898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4</a:t>
              </a:r>
              <a:endParaRPr lang="en-US" sz="21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319933" y="3345006"/>
              <a:ext cx="1365780" cy="1209600"/>
            </a:xfrm>
            <a:custGeom>
              <a:avLst/>
              <a:gdLst>
                <a:gd name="connsiteX0" fmla="*/ 0 w 1365780"/>
                <a:gd name="connsiteY0" fmla="*/ 120960 h 1209600"/>
                <a:gd name="connsiteX1" fmla="*/ 120960 w 1365780"/>
                <a:gd name="connsiteY1" fmla="*/ 0 h 1209600"/>
                <a:gd name="connsiteX2" fmla="*/ 1244820 w 1365780"/>
                <a:gd name="connsiteY2" fmla="*/ 0 h 1209600"/>
                <a:gd name="connsiteX3" fmla="*/ 1365780 w 1365780"/>
                <a:gd name="connsiteY3" fmla="*/ 120960 h 1209600"/>
                <a:gd name="connsiteX4" fmla="*/ 1365780 w 1365780"/>
                <a:gd name="connsiteY4" fmla="*/ 1088640 h 1209600"/>
                <a:gd name="connsiteX5" fmla="*/ 1244820 w 1365780"/>
                <a:gd name="connsiteY5" fmla="*/ 1209600 h 1209600"/>
                <a:gd name="connsiteX6" fmla="*/ 120960 w 1365780"/>
                <a:gd name="connsiteY6" fmla="*/ 1209600 h 1209600"/>
                <a:gd name="connsiteX7" fmla="*/ 0 w 1365780"/>
                <a:gd name="connsiteY7" fmla="*/ 1088640 h 1209600"/>
                <a:gd name="connsiteX8" fmla="*/ 0 w 1365780"/>
                <a:gd name="connsiteY8" fmla="*/ 120960 h 12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1209600">
                  <a:moveTo>
                    <a:pt x="0" y="120960"/>
                  </a:moveTo>
                  <a:cubicBezTo>
                    <a:pt x="0" y="54156"/>
                    <a:pt x="54156" y="0"/>
                    <a:pt x="120960" y="0"/>
                  </a:cubicBezTo>
                  <a:lnTo>
                    <a:pt x="1244820" y="0"/>
                  </a:lnTo>
                  <a:cubicBezTo>
                    <a:pt x="1311624" y="0"/>
                    <a:pt x="1365780" y="54156"/>
                    <a:pt x="1365780" y="120960"/>
                  </a:cubicBezTo>
                  <a:lnTo>
                    <a:pt x="1365780" y="1088640"/>
                  </a:lnTo>
                  <a:cubicBezTo>
                    <a:pt x="1365780" y="1155444"/>
                    <a:pt x="1311624" y="1209600"/>
                    <a:pt x="1244820" y="1209600"/>
                  </a:cubicBezTo>
                  <a:lnTo>
                    <a:pt x="120960" y="1209600"/>
                  </a:lnTo>
                  <a:cubicBezTo>
                    <a:pt x="54156" y="1209600"/>
                    <a:pt x="0" y="1155444"/>
                    <a:pt x="0" y="1088640"/>
                  </a:cubicBezTo>
                  <a:lnTo>
                    <a:pt x="0" y="12096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84780" tIns="184780" rIns="184780" bIns="184780" numCol="1" spcCol="1270" anchor="t" anchorCtr="0">
              <a:noAutofit/>
            </a:bodyPr>
            <a:lstStyle/>
            <a:p>
              <a:pPr marL="0" lvl="1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050" dirty="0"/>
                <a:t>At day time</a:t>
              </a:r>
              <a:endParaRPr lang="en-US" sz="1050" dirty="0"/>
            </a:p>
          </p:txBody>
        </p:sp>
      </p:grpSp>
      <p:sp>
        <p:nvSpPr>
          <p:cNvPr id="4" name="Title 1"/>
          <p:cNvSpPr txBox="1">
            <a:spLocks/>
          </p:cNvSpPr>
          <p:nvPr/>
        </p:nvSpPr>
        <p:spPr>
          <a:xfrm>
            <a:off x="-64778" y="359310"/>
            <a:ext cx="2766949" cy="34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Waste Pick-up </a:t>
            </a:r>
            <a:r>
              <a:rPr lang="en-US" sz="7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(collection)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84176" y="1217648"/>
            <a:ext cx="1920830" cy="609600"/>
          </a:xfrm>
        </p:spPr>
        <p:txBody>
          <a:bodyPr>
            <a:normAutofit/>
          </a:bodyPr>
          <a:lstStyle/>
          <a:p>
            <a:r>
              <a:rPr lang="en-US" sz="1100" i="1" dirty="0">
                <a:solidFill>
                  <a:prstClr val="black"/>
                </a:solidFill>
                <a:latin typeface="Cambria Math"/>
                <a:ea typeface="+mn-ea"/>
                <a:cs typeface="+mn-cs"/>
              </a:rPr>
              <a:t>T : Temperature</a:t>
            </a:r>
            <a:br>
              <a:rPr lang="en-US" sz="1100" i="1" dirty="0">
                <a:solidFill>
                  <a:prstClr val="black"/>
                </a:solidFill>
                <a:latin typeface="Cambria Math"/>
                <a:ea typeface="+mn-ea"/>
                <a:cs typeface="+mn-cs"/>
              </a:rPr>
            </a:br>
            <a:r>
              <a:rPr lang="en-US" sz="1100" i="1" dirty="0" err="1">
                <a:solidFill>
                  <a:prstClr val="black"/>
                </a:solidFill>
                <a:latin typeface="Cambria Math"/>
                <a:ea typeface="+mn-ea"/>
                <a:cs typeface="+mn-cs"/>
              </a:rPr>
              <a:t>Ea</a:t>
            </a:r>
            <a:r>
              <a:rPr lang="en-US" sz="1100" i="1" dirty="0">
                <a:solidFill>
                  <a:prstClr val="black"/>
                </a:solidFill>
                <a:latin typeface="Cambria Math"/>
                <a:ea typeface="+mn-ea"/>
                <a:cs typeface="+mn-cs"/>
              </a:rPr>
              <a:t> : Activation Energy</a:t>
            </a:r>
            <a:endParaRPr lang="en-US" sz="1100" i="1" dirty="0">
              <a:solidFill>
                <a:prstClr val="black"/>
              </a:solidFill>
              <a:latin typeface="Cambria Math"/>
              <a:ea typeface="+mn-ea"/>
              <a:cs typeface="+mn-cs"/>
            </a:endParaRPr>
          </a:p>
        </p:txBody>
      </p:sp>
      <p:sp>
        <p:nvSpPr>
          <p:cNvPr id="19" name="Title 17"/>
          <p:cNvSpPr txBox="1">
            <a:spLocks/>
          </p:cNvSpPr>
          <p:nvPr/>
        </p:nvSpPr>
        <p:spPr>
          <a:xfrm>
            <a:off x="5523" y="1003301"/>
            <a:ext cx="31242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Waste </a:t>
            </a:r>
            <a:r>
              <a:rPr lang="en-US" sz="7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decomposition</a:t>
            </a:r>
          </a:p>
          <a:p>
            <a:pPr algn="l"/>
            <a:r>
              <a:rPr lang="en-US" sz="7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</a:t>
            </a:r>
            <a:endParaRPr lang="en-US" sz="55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marL="1143000" lvl="1" indent="-685800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Dry </a:t>
            </a:r>
            <a:r>
              <a:rPr lang="en-US" sz="44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stream (plastic, </a:t>
            </a:r>
            <a:r>
              <a:rPr lang="en-US" sz="44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paper)</a:t>
            </a:r>
          </a:p>
          <a:p>
            <a:pPr marL="1143000" lvl="1" indent="-685800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Wet </a:t>
            </a:r>
            <a:r>
              <a:rPr lang="en-US" sz="44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stream (food waste)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3439096" y="1003301"/>
                <a:ext cx="4066037" cy="784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dirty="0" smtClean="0">
                    <a:solidFill>
                      <a:prstClr val="black"/>
                    </a:solidFill>
                  </a:rPr>
                  <a:t>Decomposition rate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𝑅𝑎𝑡𝑒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𝑑𝑒𝑐𝑜𝑚𝑝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𝐸𝑎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𝑅𝑇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    →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096" y="1003301"/>
                <a:ext cx="4066037" cy="784382"/>
              </a:xfrm>
              <a:prstGeom prst="rect">
                <a:avLst/>
              </a:prstGeom>
              <a:blipFill rotWithShape="1">
                <a:blip r:embed="rId2"/>
                <a:stretch>
                  <a:fillRect l="-1199" t="-3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295814" y="1955801"/>
                <a:ext cx="6257098" cy="358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𝑅𝑎𝑡𝑒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𝑑𝑒𝑐𝑜𝑚𝑝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𝑙𝑒𝑓𝑡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𝑜𝑣𝑒𝑟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814" y="1955801"/>
                <a:ext cx="6257098" cy="358303"/>
              </a:xfrm>
              <a:prstGeom prst="rect">
                <a:avLst/>
              </a:prstGeom>
              <a:blipFill rotWithShape="1">
                <a:blip r:embed="rId3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>
            <a:off x="3862891" y="1789178"/>
            <a:ext cx="677158" cy="231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itle 17"/>
          <p:cNvSpPr txBox="1">
            <a:spLocks/>
          </p:cNvSpPr>
          <p:nvPr/>
        </p:nvSpPr>
        <p:spPr>
          <a:xfrm>
            <a:off x="-4068" y="2344269"/>
            <a:ext cx="9138476" cy="24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200" dirty="0" smtClean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7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Mass Balance of Food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641811" y="2602380"/>
            <a:ext cx="6475537" cy="3179894"/>
            <a:chOff x="751092" y="3182405"/>
            <a:chExt cx="6475537" cy="2732727"/>
          </a:xfrm>
        </p:grpSpPr>
        <p:sp>
          <p:nvSpPr>
            <p:cNvPr id="81" name="Freeform 80"/>
            <p:cNvSpPr/>
            <p:nvPr/>
          </p:nvSpPr>
          <p:spPr>
            <a:xfrm>
              <a:off x="751092" y="3183109"/>
              <a:ext cx="620101" cy="310050"/>
            </a:xfrm>
            <a:custGeom>
              <a:avLst/>
              <a:gdLst>
                <a:gd name="connsiteX0" fmla="*/ 0 w 620101"/>
                <a:gd name="connsiteY0" fmla="*/ 31005 h 310050"/>
                <a:gd name="connsiteX1" fmla="*/ 31005 w 620101"/>
                <a:gd name="connsiteY1" fmla="*/ 0 h 310050"/>
                <a:gd name="connsiteX2" fmla="*/ 589096 w 620101"/>
                <a:gd name="connsiteY2" fmla="*/ 0 h 310050"/>
                <a:gd name="connsiteX3" fmla="*/ 620101 w 620101"/>
                <a:gd name="connsiteY3" fmla="*/ 31005 h 310050"/>
                <a:gd name="connsiteX4" fmla="*/ 620101 w 620101"/>
                <a:gd name="connsiteY4" fmla="*/ 279045 h 310050"/>
                <a:gd name="connsiteX5" fmla="*/ 589096 w 620101"/>
                <a:gd name="connsiteY5" fmla="*/ 310050 h 310050"/>
                <a:gd name="connsiteX6" fmla="*/ 31005 w 620101"/>
                <a:gd name="connsiteY6" fmla="*/ 310050 h 310050"/>
                <a:gd name="connsiteX7" fmla="*/ 0 w 620101"/>
                <a:gd name="connsiteY7" fmla="*/ 279045 h 310050"/>
                <a:gd name="connsiteX8" fmla="*/ 0 w 62010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10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589096" y="0"/>
                  </a:lnTo>
                  <a:cubicBezTo>
                    <a:pt x="606220" y="0"/>
                    <a:pt x="620101" y="13881"/>
                    <a:pt x="620101" y="31005"/>
                  </a:cubicBezTo>
                  <a:lnTo>
                    <a:pt x="620101" y="279045"/>
                  </a:lnTo>
                  <a:cubicBezTo>
                    <a:pt x="620101" y="296169"/>
                    <a:pt x="606220" y="310050"/>
                    <a:pt x="58909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466" tIns="30671" rIns="41466" bIns="30671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In</a:t>
              </a:r>
              <a:endParaRPr lang="en-US" sz="1700" kern="1200" dirty="0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13102" y="3493159"/>
              <a:ext cx="364038" cy="3438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43889"/>
                  </a:lnTo>
                  <a:lnTo>
                    <a:pt x="364038" y="34388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3" name="Freeform 82"/>
            <p:cNvSpPr/>
            <p:nvPr/>
          </p:nvSpPr>
          <p:spPr>
            <a:xfrm>
              <a:off x="1177141" y="3661911"/>
              <a:ext cx="504792" cy="310050"/>
            </a:xfrm>
            <a:custGeom>
              <a:avLst/>
              <a:gdLst>
                <a:gd name="connsiteX0" fmla="*/ 0 w 504792"/>
                <a:gd name="connsiteY0" fmla="*/ 31005 h 310050"/>
                <a:gd name="connsiteX1" fmla="*/ 31005 w 504792"/>
                <a:gd name="connsiteY1" fmla="*/ 0 h 310050"/>
                <a:gd name="connsiteX2" fmla="*/ 473787 w 504792"/>
                <a:gd name="connsiteY2" fmla="*/ 0 h 310050"/>
                <a:gd name="connsiteX3" fmla="*/ 504792 w 504792"/>
                <a:gd name="connsiteY3" fmla="*/ 31005 h 310050"/>
                <a:gd name="connsiteX4" fmla="*/ 504792 w 504792"/>
                <a:gd name="connsiteY4" fmla="*/ 279045 h 310050"/>
                <a:gd name="connsiteX5" fmla="*/ 473787 w 504792"/>
                <a:gd name="connsiteY5" fmla="*/ 310050 h 310050"/>
                <a:gd name="connsiteX6" fmla="*/ 31005 w 504792"/>
                <a:gd name="connsiteY6" fmla="*/ 310050 h 310050"/>
                <a:gd name="connsiteX7" fmla="*/ 0 w 504792"/>
                <a:gd name="connsiteY7" fmla="*/ 279045 h 310050"/>
                <a:gd name="connsiteX8" fmla="*/ 0 w 504792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4792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73787" y="0"/>
                  </a:lnTo>
                  <a:cubicBezTo>
                    <a:pt x="490911" y="0"/>
                    <a:pt x="504792" y="13881"/>
                    <a:pt x="504792" y="31005"/>
                  </a:cubicBezTo>
                  <a:lnTo>
                    <a:pt x="504792" y="279045"/>
                  </a:lnTo>
                  <a:cubicBezTo>
                    <a:pt x="504792" y="296169"/>
                    <a:pt x="490911" y="310050"/>
                    <a:pt x="473787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Restaurant</a:t>
              </a:r>
              <a:endParaRPr lang="en-US" sz="800" kern="1200" dirty="0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846438" y="3640082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(A)</a:t>
              </a:r>
              <a:endParaRPr lang="en-US" sz="800" kern="12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Freeform 86"/>
                <p:cNvSpPr/>
                <p:nvPr/>
              </p:nvSpPr>
              <p:spPr>
                <a:xfrm>
                  <a:off x="2546788" y="3640082"/>
                  <a:ext cx="496081" cy="310050"/>
                </a:xfrm>
                <a:custGeom>
                  <a:avLst/>
                  <a:gdLst>
                    <a:gd name="connsiteX0" fmla="*/ 0 w 496081"/>
                    <a:gd name="connsiteY0" fmla="*/ 31005 h 310050"/>
                    <a:gd name="connsiteX1" fmla="*/ 31005 w 496081"/>
                    <a:gd name="connsiteY1" fmla="*/ 0 h 310050"/>
                    <a:gd name="connsiteX2" fmla="*/ 465076 w 496081"/>
                    <a:gd name="connsiteY2" fmla="*/ 0 h 310050"/>
                    <a:gd name="connsiteX3" fmla="*/ 496081 w 496081"/>
                    <a:gd name="connsiteY3" fmla="*/ 31005 h 310050"/>
                    <a:gd name="connsiteX4" fmla="*/ 496081 w 496081"/>
                    <a:gd name="connsiteY4" fmla="*/ 279045 h 310050"/>
                    <a:gd name="connsiteX5" fmla="*/ 465076 w 496081"/>
                    <a:gd name="connsiteY5" fmla="*/ 310050 h 310050"/>
                    <a:gd name="connsiteX6" fmla="*/ 31005 w 496081"/>
                    <a:gd name="connsiteY6" fmla="*/ 310050 h 310050"/>
                    <a:gd name="connsiteX7" fmla="*/ 0 w 496081"/>
                    <a:gd name="connsiteY7" fmla="*/ 279045 h 310050"/>
                    <a:gd name="connsiteX8" fmla="*/ 0 w 496081"/>
                    <a:gd name="connsiteY8" fmla="*/ 31005 h 31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6081" h="310050">
                      <a:moveTo>
                        <a:pt x="0" y="31005"/>
                      </a:moveTo>
                      <a:cubicBezTo>
                        <a:pt x="0" y="13881"/>
                        <a:pt x="13881" y="0"/>
                        <a:pt x="31005" y="0"/>
                      </a:cubicBezTo>
                      <a:lnTo>
                        <a:pt x="465076" y="0"/>
                      </a:lnTo>
                      <a:cubicBezTo>
                        <a:pt x="482200" y="0"/>
                        <a:pt x="496081" y="13881"/>
                        <a:pt x="496081" y="31005"/>
                      </a:cubicBezTo>
                      <a:lnTo>
                        <a:pt x="496081" y="279045"/>
                      </a:lnTo>
                      <a:cubicBezTo>
                        <a:pt x="496081" y="296169"/>
                        <a:pt x="482200" y="310050"/>
                        <a:pt x="465076" y="310050"/>
                      </a:cubicBezTo>
                      <a:lnTo>
                        <a:pt x="31005" y="310050"/>
                      </a:lnTo>
                      <a:cubicBezTo>
                        <a:pt x="13881" y="310050"/>
                        <a:pt x="0" y="296169"/>
                        <a:pt x="0" y="279045"/>
                      </a:cubicBezTo>
                      <a:lnTo>
                        <a:pt x="0" y="3100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4321" tIns="19241" rIns="24321" bIns="19241" numCol="1" spcCol="1270" anchor="ctr" anchorCtr="0">
                  <a:noAutofit/>
                </a:bodyPr>
                <a:lstStyle/>
                <a:p>
                  <a:pPr lvl="0" algn="ctr" defTabSz="3556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800" i="1" kern="120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800" b="0" i="1" kern="1200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800" b="0" i="1" kern="1200" smtClean="0">
                                <a:latin typeface="Cambria Math"/>
                              </a:rPr>
                              <m:t>𝑅</m:t>
                            </m:r>
                          </m:sub>
                        </m:sSub>
                        <m:r>
                          <a:rPr lang="en-US" sz="800" b="0" i="1" kern="1200" smtClean="0">
                            <a:latin typeface="Cambria Math"/>
                          </a:rPr>
                          <m:t>(</m:t>
                        </m:r>
                        <m:r>
                          <a:rPr lang="en-US" sz="800" b="0" i="1" kern="1200" smtClean="0">
                            <a:latin typeface="Cambria Math"/>
                          </a:rPr>
                          <m:t>𝑡</m:t>
                        </m:r>
                        <m:r>
                          <a:rPr lang="en-US" sz="800" b="0" i="1" kern="120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800" i="1" kern="1200" dirty="0"/>
                </a:p>
              </p:txBody>
            </p:sp>
          </mc:Choice>
          <mc:Fallback>
            <p:sp>
              <p:nvSpPr>
                <p:cNvPr id="87" name="Freeform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6788" y="3640082"/>
                  <a:ext cx="496081" cy="310050"/>
                </a:xfrm>
                <a:custGeom>
                  <a:avLst/>
                  <a:gdLst>
                    <a:gd name="connsiteX0" fmla="*/ 0 w 496081"/>
                    <a:gd name="connsiteY0" fmla="*/ 31005 h 310050"/>
                    <a:gd name="connsiteX1" fmla="*/ 31005 w 496081"/>
                    <a:gd name="connsiteY1" fmla="*/ 0 h 310050"/>
                    <a:gd name="connsiteX2" fmla="*/ 465076 w 496081"/>
                    <a:gd name="connsiteY2" fmla="*/ 0 h 310050"/>
                    <a:gd name="connsiteX3" fmla="*/ 496081 w 496081"/>
                    <a:gd name="connsiteY3" fmla="*/ 31005 h 310050"/>
                    <a:gd name="connsiteX4" fmla="*/ 496081 w 496081"/>
                    <a:gd name="connsiteY4" fmla="*/ 279045 h 310050"/>
                    <a:gd name="connsiteX5" fmla="*/ 465076 w 496081"/>
                    <a:gd name="connsiteY5" fmla="*/ 310050 h 310050"/>
                    <a:gd name="connsiteX6" fmla="*/ 31005 w 496081"/>
                    <a:gd name="connsiteY6" fmla="*/ 310050 h 310050"/>
                    <a:gd name="connsiteX7" fmla="*/ 0 w 496081"/>
                    <a:gd name="connsiteY7" fmla="*/ 279045 h 310050"/>
                    <a:gd name="connsiteX8" fmla="*/ 0 w 496081"/>
                    <a:gd name="connsiteY8" fmla="*/ 31005 h 31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6081" h="310050">
                      <a:moveTo>
                        <a:pt x="0" y="31005"/>
                      </a:moveTo>
                      <a:cubicBezTo>
                        <a:pt x="0" y="13881"/>
                        <a:pt x="13881" y="0"/>
                        <a:pt x="31005" y="0"/>
                      </a:cubicBezTo>
                      <a:lnTo>
                        <a:pt x="465076" y="0"/>
                      </a:lnTo>
                      <a:cubicBezTo>
                        <a:pt x="482200" y="0"/>
                        <a:pt x="496081" y="13881"/>
                        <a:pt x="496081" y="31005"/>
                      </a:cubicBezTo>
                      <a:lnTo>
                        <a:pt x="496081" y="279045"/>
                      </a:lnTo>
                      <a:cubicBezTo>
                        <a:pt x="496081" y="296169"/>
                        <a:pt x="482200" y="310050"/>
                        <a:pt x="465076" y="310050"/>
                      </a:cubicBezTo>
                      <a:lnTo>
                        <a:pt x="31005" y="310050"/>
                      </a:lnTo>
                      <a:cubicBezTo>
                        <a:pt x="13881" y="310050"/>
                        <a:pt x="0" y="296169"/>
                        <a:pt x="0" y="279045"/>
                      </a:cubicBezTo>
                      <a:lnTo>
                        <a:pt x="0" y="31005"/>
                      </a:lnTo>
                      <a:close/>
                    </a:path>
                  </a:pathLst>
                </a:cu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Freeform 88"/>
                <p:cNvSpPr/>
                <p:nvPr/>
              </p:nvSpPr>
              <p:spPr>
                <a:xfrm>
                  <a:off x="2551129" y="4229099"/>
                  <a:ext cx="496081" cy="310050"/>
                </a:xfrm>
                <a:custGeom>
                  <a:avLst/>
                  <a:gdLst>
                    <a:gd name="connsiteX0" fmla="*/ 0 w 496081"/>
                    <a:gd name="connsiteY0" fmla="*/ 31005 h 310050"/>
                    <a:gd name="connsiteX1" fmla="*/ 31005 w 496081"/>
                    <a:gd name="connsiteY1" fmla="*/ 0 h 310050"/>
                    <a:gd name="connsiteX2" fmla="*/ 465076 w 496081"/>
                    <a:gd name="connsiteY2" fmla="*/ 0 h 310050"/>
                    <a:gd name="connsiteX3" fmla="*/ 496081 w 496081"/>
                    <a:gd name="connsiteY3" fmla="*/ 31005 h 310050"/>
                    <a:gd name="connsiteX4" fmla="*/ 496081 w 496081"/>
                    <a:gd name="connsiteY4" fmla="*/ 279045 h 310050"/>
                    <a:gd name="connsiteX5" fmla="*/ 465076 w 496081"/>
                    <a:gd name="connsiteY5" fmla="*/ 310050 h 310050"/>
                    <a:gd name="connsiteX6" fmla="*/ 31005 w 496081"/>
                    <a:gd name="connsiteY6" fmla="*/ 310050 h 310050"/>
                    <a:gd name="connsiteX7" fmla="*/ 0 w 496081"/>
                    <a:gd name="connsiteY7" fmla="*/ 279045 h 310050"/>
                    <a:gd name="connsiteX8" fmla="*/ 0 w 496081"/>
                    <a:gd name="connsiteY8" fmla="*/ 31005 h 31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6081" h="310050">
                      <a:moveTo>
                        <a:pt x="0" y="31005"/>
                      </a:moveTo>
                      <a:cubicBezTo>
                        <a:pt x="0" y="13881"/>
                        <a:pt x="13881" y="0"/>
                        <a:pt x="31005" y="0"/>
                      </a:cubicBezTo>
                      <a:lnTo>
                        <a:pt x="465076" y="0"/>
                      </a:lnTo>
                      <a:cubicBezTo>
                        <a:pt x="482200" y="0"/>
                        <a:pt x="496081" y="13881"/>
                        <a:pt x="496081" y="31005"/>
                      </a:cubicBezTo>
                      <a:lnTo>
                        <a:pt x="496081" y="279045"/>
                      </a:lnTo>
                      <a:cubicBezTo>
                        <a:pt x="496081" y="296169"/>
                        <a:pt x="482200" y="310050"/>
                        <a:pt x="465076" y="310050"/>
                      </a:cubicBezTo>
                      <a:lnTo>
                        <a:pt x="31005" y="310050"/>
                      </a:lnTo>
                      <a:cubicBezTo>
                        <a:pt x="13881" y="310050"/>
                        <a:pt x="0" y="296169"/>
                        <a:pt x="0" y="279045"/>
                      </a:cubicBezTo>
                      <a:lnTo>
                        <a:pt x="0" y="3100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4321" tIns="19241" rIns="24321" bIns="19241" numCol="1" spcCol="1270" anchor="ctr" anchorCtr="0">
                  <a:noAutofit/>
                </a:bodyPr>
                <a:lstStyle/>
                <a:p>
                  <a:pPr lvl="0" algn="ctr" defTabSz="3556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800" b="0" i="1" kern="120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800" b="0" i="1" kern="1200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800" b="0" i="1" kern="1200" smtClean="0"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  <m:r>
                          <a:rPr lang="en-US" sz="800" b="0" i="1" kern="1200" smtClean="0">
                            <a:latin typeface="Cambria Math"/>
                          </a:rPr>
                          <m:t>(</m:t>
                        </m:r>
                        <m:r>
                          <a:rPr lang="en-US" sz="800" b="0" i="1" kern="1200" smtClean="0">
                            <a:latin typeface="Cambria Math"/>
                          </a:rPr>
                          <m:t>𝑡</m:t>
                        </m:r>
                        <m:r>
                          <a:rPr lang="en-US" sz="800" b="0" i="1" kern="120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800" i="1" kern="1200" dirty="0"/>
                </a:p>
              </p:txBody>
            </p:sp>
          </mc:Choice>
          <mc:Fallback>
            <p:sp>
              <p:nvSpPr>
                <p:cNvPr id="89" name="Freeform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1129" y="4229099"/>
                  <a:ext cx="496081" cy="310050"/>
                </a:xfrm>
                <a:custGeom>
                  <a:avLst/>
                  <a:gdLst>
                    <a:gd name="connsiteX0" fmla="*/ 0 w 496081"/>
                    <a:gd name="connsiteY0" fmla="*/ 31005 h 310050"/>
                    <a:gd name="connsiteX1" fmla="*/ 31005 w 496081"/>
                    <a:gd name="connsiteY1" fmla="*/ 0 h 310050"/>
                    <a:gd name="connsiteX2" fmla="*/ 465076 w 496081"/>
                    <a:gd name="connsiteY2" fmla="*/ 0 h 310050"/>
                    <a:gd name="connsiteX3" fmla="*/ 496081 w 496081"/>
                    <a:gd name="connsiteY3" fmla="*/ 31005 h 310050"/>
                    <a:gd name="connsiteX4" fmla="*/ 496081 w 496081"/>
                    <a:gd name="connsiteY4" fmla="*/ 279045 h 310050"/>
                    <a:gd name="connsiteX5" fmla="*/ 465076 w 496081"/>
                    <a:gd name="connsiteY5" fmla="*/ 310050 h 310050"/>
                    <a:gd name="connsiteX6" fmla="*/ 31005 w 496081"/>
                    <a:gd name="connsiteY6" fmla="*/ 310050 h 310050"/>
                    <a:gd name="connsiteX7" fmla="*/ 0 w 496081"/>
                    <a:gd name="connsiteY7" fmla="*/ 279045 h 310050"/>
                    <a:gd name="connsiteX8" fmla="*/ 0 w 496081"/>
                    <a:gd name="connsiteY8" fmla="*/ 31005 h 31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6081" h="310050">
                      <a:moveTo>
                        <a:pt x="0" y="31005"/>
                      </a:moveTo>
                      <a:cubicBezTo>
                        <a:pt x="0" y="13881"/>
                        <a:pt x="13881" y="0"/>
                        <a:pt x="31005" y="0"/>
                      </a:cubicBezTo>
                      <a:lnTo>
                        <a:pt x="465076" y="0"/>
                      </a:lnTo>
                      <a:cubicBezTo>
                        <a:pt x="482200" y="0"/>
                        <a:pt x="496081" y="13881"/>
                        <a:pt x="496081" y="31005"/>
                      </a:cubicBezTo>
                      <a:lnTo>
                        <a:pt x="496081" y="279045"/>
                      </a:lnTo>
                      <a:cubicBezTo>
                        <a:pt x="496081" y="296169"/>
                        <a:pt x="482200" y="310050"/>
                        <a:pt x="465076" y="310050"/>
                      </a:cubicBezTo>
                      <a:lnTo>
                        <a:pt x="31005" y="310050"/>
                      </a:lnTo>
                      <a:cubicBezTo>
                        <a:pt x="13881" y="310050"/>
                        <a:pt x="0" y="296169"/>
                        <a:pt x="0" y="279045"/>
                      </a:cubicBezTo>
                      <a:lnTo>
                        <a:pt x="0" y="31005"/>
                      </a:lnTo>
                      <a:close/>
                    </a:path>
                  </a:pathLst>
                </a:cu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" name="Freeform 90"/>
                <p:cNvSpPr/>
                <p:nvPr/>
              </p:nvSpPr>
              <p:spPr>
                <a:xfrm>
                  <a:off x="2551128" y="4762502"/>
                  <a:ext cx="496081" cy="310050"/>
                </a:xfrm>
                <a:custGeom>
                  <a:avLst/>
                  <a:gdLst>
                    <a:gd name="connsiteX0" fmla="*/ 0 w 496081"/>
                    <a:gd name="connsiteY0" fmla="*/ 31005 h 310050"/>
                    <a:gd name="connsiteX1" fmla="*/ 31005 w 496081"/>
                    <a:gd name="connsiteY1" fmla="*/ 0 h 310050"/>
                    <a:gd name="connsiteX2" fmla="*/ 465076 w 496081"/>
                    <a:gd name="connsiteY2" fmla="*/ 0 h 310050"/>
                    <a:gd name="connsiteX3" fmla="*/ 496081 w 496081"/>
                    <a:gd name="connsiteY3" fmla="*/ 31005 h 310050"/>
                    <a:gd name="connsiteX4" fmla="*/ 496081 w 496081"/>
                    <a:gd name="connsiteY4" fmla="*/ 279045 h 310050"/>
                    <a:gd name="connsiteX5" fmla="*/ 465076 w 496081"/>
                    <a:gd name="connsiteY5" fmla="*/ 310050 h 310050"/>
                    <a:gd name="connsiteX6" fmla="*/ 31005 w 496081"/>
                    <a:gd name="connsiteY6" fmla="*/ 310050 h 310050"/>
                    <a:gd name="connsiteX7" fmla="*/ 0 w 496081"/>
                    <a:gd name="connsiteY7" fmla="*/ 279045 h 310050"/>
                    <a:gd name="connsiteX8" fmla="*/ 0 w 496081"/>
                    <a:gd name="connsiteY8" fmla="*/ 31005 h 31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6081" h="310050">
                      <a:moveTo>
                        <a:pt x="0" y="31005"/>
                      </a:moveTo>
                      <a:cubicBezTo>
                        <a:pt x="0" y="13881"/>
                        <a:pt x="13881" y="0"/>
                        <a:pt x="31005" y="0"/>
                      </a:cubicBezTo>
                      <a:lnTo>
                        <a:pt x="465076" y="0"/>
                      </a:lnTo>
                      <a:cubicBezTo>
                        <a:pt x="482200" y="0"/>
                        <a:pt x="496081" y="13881"/>
                        <a:pt x="496081" y="31005"/>
                      </a:cubicBezTo>
                      <a:lnTo>
                        <a:pt x="496081" y="279045"/>
                      </a:lnTo>
                      <a:cubicBezTo>
                        <a:pt x="496081" y="296169"/>
                        <a:pt x="482200" y="310050"/>
                        <a:pt x="465076" y="310050"/>
                      </a:cubicBezTo>
                      <a:lnTo>
                        <a:pt x="31005" y="310050"/>
                      </a:lnTo>
                      <a:cubicBezTo>
                        <a:pt x="13881" y="310050"/>
                        <a:pt x="0" y="296169"/>
                        <a:pt x="0" y="279045"/>
                      </a:cubicBezTo>
                      <a:lnTo>
                        <a:pt x="0" y="3100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4321" tIns="19241" rIns="24321" bIns="19241" numCol="1" spcCol="1270" anchor="ctr" anchorCtr="0">
                  <a:noAutofit/>
                </a:bodyPr>
                <a:lstStyle/>
                <a:p>
                  <a:pPr lvl="0" algn="ctr" defTabSz="3556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800" b="0" i="1" kern="120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800" b="0" i="1" kern="1200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800" b="0" i="1" kern="1200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en-US" sz="800" b="0" i="1" kern="1200" smtClean="0">
                            <a:latin typeface="Cambria Math"/>
                          </a:rPr>
                          <m:t>(</m:t>
                        </m:r>
                        <m:r>
                          <a:rPr lang="en-US" sz="800" b="0" i="1" kern="1200" smtClean="0">
                            <a:latin typeface="Cambria Math"/>
                          </a:rPr>
                          <m:t>𝑡</m:t>
                        </m:r>
                        <m:r>
                          <a:rPr lang="en-US" sz="800" b="0" i="1" kern="120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800" i="1" kern="1200" dirty="0"/>
                </a:p>
              </p:txBody>
            </p:sp>
          </mc:Choice>
          <mc:Fallback>
            <p:sp>
              <p:nvSpPr>
                <p:cNvPr id="91" name="Freeform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1128" y="4762502"/>
                  <a:ext cx="496081" cy="310050"/>
                </a:xfrm>
                <a:custGeom>
                  <a:avLst/>
                  <a:gdLst>
                    <a:gd name="connsiteX0" fmla="*/ 0 w 496081"/>
                    <a:gd name="connsiteY0" fmla="*/ 31005 h 310050"/>
                    <a:gd name="connsiteX1" fmla="*/ 31005 w 496081"/>
                    <a:gd name="connsiteY1" fmla="*/ 0 h 310050"/>
                    <a:gd name="connsiteX2" fmla="*/ 465076 w 496081"/>
                    <a:gd name="connsiteY2" fmla="*/ 0 h 310050"/>
                    <a:gd name="connsiteX3" fmla="*/ 496081 w 496081"/>
                    <a:gd name="connsiteY3" fmla="*/ 31005 h 310050"/>
                    <a:gd name="connsiteX4" fmla="*/ 496081 w 496081"/>
                    <a:gd name="connsiteY4" fmla="*/ 279045 h 310050"/>
                    <a:gd name="connsiteX5" fmla="*/ 465076 w 496081"/>
                    <a:gd name="connsiteY5" fmla="*/ 310050 h 310050"/>
                    <a:gd name="connsiteX6" fmla="*/ 31005 w 496081"/>
                    <a:gd name="connsiteY6" fmla="*/ 310050 h 310050"/>
                    <a:gd name="connsiteX7" fmla="*/ 0 w 496081"/>
                    <a:gd name="connsiteY7" fmla="*/ 279045 h 310050"/>
                    <a:gd name="connsiteX8" fmla="*/ 0 w 496081"/>
                    <a:gd name="connsiteY8" fmla="*/ 31005 h 31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6081" h="310050">
                      <a:moveTo>
                        <a:pt x="0" y="31005"/>
                      </a:moveTo>
                      <a:cubicBezTo>
                        <a:pt x="0" y="13881"/>
                        <a:pt x="13881" y="0"/>
                        <a:pt x="31005" y="0"/>
                      </a:cubicBezTo>
                      <a:lnTo>
                        <a:pt x="465076" y="0"/>
                      </a:lnTo>
                      <a:cubicBezTo>
                        <a:pt x="482200" y="0"/>
                        <a:pt x="496081" y="13881"/>
                        <a:pt x="496081" y="31005"/>
                      </a:cubicBezTo>
                      <a:lnTo>
                        <a:pt x="496081" y="279045"/>
                      </a:lnTo>
                      <a:cubicBezTo>
                        <a:pt x="496081" y="296169"/>
                        <a:pt x="482200" y="310050"/>
                        <a:pt x="465076" y="310050"/>
                      </a:cubicBezTo>
                      <a:lnTo>
                        <a:pt x="31005" y="310050"/>
                      </a:lnTo>
                      <a:cubicBezTo>
                        <a:pt x="13881" y="310050"/>
                        <a:pt x="0" y="296169"/>
                        <a:pt x="0" y="279045"/>
                      </a:cubicBezTo>
                      <a:lnTo>
                        <a:pt x="0" y="31005"/>
                      </a:lnTo>
                      <a:close/>
                    </a:path>
                  </a:pathLst>
                </a:cu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" name="Freeform 92"/>
                <p:cNvSpPr/>
                <p:nvPr/>
              </p:nvSpPr>
              <p:spPr>
                <a:xfrm>
                  <a:off x="2551127" y="5304445"/>
                  <a:ext cx="496081" cy="310050"/>
                </a:xfrm>
                <a:custGeom>
                  <a:avLst/>
                  <a:gdLst>
                    <a:gd name="connsiteX0" fmla="*/ 0 w 496081"/>
                    <a:gd name="connsiteY0" fmla="*/ 31005 h 310050"/>
                    <a:gd name="connsiteX1" fmla="*/ 31005 w 496081"/>
                    <a:gd name="connsiteY1" fmla="*/ 0 h 310050"/>
                    <a:gd name="connsiteX2" fmla="*/ 465076 w 496081"/>
                    <a:gd name="connsiteY2" fmla="*/ 0 h 310050"/>
                    <a:gd name="connsiteX3" fmla="*/ 496081 w 496081"/>
                    <a:gd name="connsiteY3" fmla="*/ 31005 h 310050"/>
                    <a:gd name="connsiteX4" fmla="*/ 496081 w 496081"/>
                    <a:gd name="connsiteY4" fmla="*/ 279045 h 310050"/>
                    <a:gd name="connsiteX5" fmla="*/ 465076 w 496081"/>
                    <a:gd name="connsiteY5" fmla="*/ 310050 h 310050"/>
                    <a:gd name="connsiteX6" fmla="*/ 31005 w 496081"/>
                    <a:gd name="connsiteY6" fmla="*/ 310050 h 310050"/>
                    <a:gd name="connsiteX7" fmla="*/ 0 w 496081"/>
                    <a:gd name="connsiteY7" fmla="*/ 279045 h 310050"/>
                    <a:gd name="connsiteX8" fmla="*/ 0 w 496081"/>
                    <a:gd name="connsiteY8" fmla="*/ 31005 h 31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6081" h="310050">
                      <a:moveTo>
                        <a:pt x="0" y="31005"/>
                      </a:moveTo>
                      <a:cubicBezTo>
                        <a:pt x="0" y="13881"/>
                        <a:pt x="13881" y="0"/>
                        <a:pt x="31005" y="0"/>
                      </a:cubicBezTo>
                      <a:lnTo>
                        <a:pt x="465076" y="0"/>
                      </a:lnTo>
                      <a:cubicBezTo>
                        <a:pt x="482200" y="0"/>
                        <a:pt x="496081" y="13881"/>
                        <a:pt x="496081" y="31005"/>
                      </a:cubicBezTo>
                      <a:lnTo>
                        <a:pt x="496081" y="279045"/>
                      </a:lnTo>
                      <a:cubicBezTo>
                        <a:pt x="496081" y="296169"/>
                        <a:pt x="482200" y="310050"/>
                        <a:pt x="465076" y="310050"/>
                      </a:cubicBezTo>
                      <a:lnTo>
                        <a:pt x="31005" y="310050"/>
                      </a:lnTo>
                      <a:cubicBezTo>
                        <a:pt x="13881" y="310050"/>
                        <a:pt x="0" y="296169"/>
                        <a:pt x="0" y="279045"/>
                      </a:cubicBezTo>
                      <a:lnTo>
                        <a:pt x="0" y="3100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4321" tIns="19241" rIns="24321" bIns="19241" numCol="1" spcCol="1270" anchor="ctr" anchorCtr="0">
                  <a:noAutofit/>
                </a:bodyPr>
                <a:lstStyle/>
                <a:p>
                  <a:pPr lvl="0" algn="ctr" defTabSz="3556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800" b="0" i="1" kern="120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800" b="0" i="1" kern="1200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800" b="0" i="1" kern="1200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sz="800" b="0" i="1" kern="1200" smtClean="0">
                            <a:latin typeface="Cambria Math"/>
                          </a:rPr>
                          <m:t>(</m:t>
                        </m:r>
                        <m:r>
                          <a:rPr lang="en-US" sz="800" b="0" i="1" kern="1200" smtClean="0">
                            <a:latin typeface="Cambria Math"/>
                          </a:rPr>
                          <m:t>𝑡</m:t>
                        </m:r>
                        <m:r>
                          <a:rPr lang="en-US" sz="800" b="0" i="1" kern="120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800" i="1" kern="1200" dirty="0"/>
                </a:p>
              </p:txBody>
            </p:sp>
          </mc:Choice>
          <mc:Fallback>
            <p:sp>
              <p:nvSpPr>
                <p:cNvPr id="93" name="Freeform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1127" y="5304445"/>
                  <a:ext cx="496081" cy="310050"/>
                </a:xfrm>
                <a:custGeom>
                  <a:avLst/>
                  <a:gdLst>
                    <a:gd name="connsiteX0" fmla="*/ 0 w 496081"/>
                    <a:gd name="connsiteY0" fmla="*/ 31005 h 310050"/>
                    <a:gd name="connsiteX1" fmla="*/ 31005 w 496081"/>
                    <a:gd name="connsiteY1" fmla="*/ 0 h 310050"/>
                    <a:gd name="connsiteX2" fmla="*/ 465076 w 496081"/>
                    <a:gd name="connsiteY2" fmla="*/ 0 h 310050"/>
                    <a:gd name="connsiteX3" fmla="*/ 496081 w 496081"/>
                    <a:gd name="connsiteY3" fmla="*/ 31005 h 310050"/>
                    <a:gd name="connsiteX4" fmla="*/ 496081 w 496081"/>
                    <a:gd name="connsiteY4" fmla="*/ 279045 h 310050"/>
                    <a:gd name="connsiteX5" fmla="*/ 465076 w 496081"/>
                    <a:gd name="connsiteY5" fmla="*/ 310050 h 310050"/>
                    <a:gd name="connsiteX6" fmla="*/ 31005 w 496081"/>
                    <a:gd name="connsiteY6" fmla="*/ 310050 h 310050"/>
                    <a:gd name="connsiteX7" fmla="*/ 0 w 496081"/>
                    <a:gd name="connsiteY7" fmla="*/ 279045 h 310050"/>
                    <a:gd name="connsiteX8" fmla="*/ 0 w 496081"/>
                    <a:gd name="connsiteY8" fmla="*/ 31005 h 31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96081" h="310050">
                      <a:moveTo>
                        <a:pt x="0" y="31005"/>
                      </a:moveTo>
                      <a:cubicBezTo>
                        <a:pt x="0" y="13881"/>
                        <a:pt x="13881" y="0"/>
                        <a:pt x="31005" y="0"/>
                      </a:cubicBezTo>
                      <a:lnTo>
                        <a:pt x="465076" y="0"/>
                      </a:lnTo>
                      <a:cubicBezTo>
                        <a:pt x="482200" y="0"/>
                        <a:pt x="496081" y="13881"/>
                        <a:pt x="496081" y="31005"/>
                      </a:cubicBezTo>
                      <a:lnTo>
                        <a:pt x="496081" y="279045"/>
                      </a:lnTo>
                      <a:cubicBezTo>
                        <a:pt x="496081" y="296169"/>
                        <a:pt x="482200" y="310050"/>
                        <a:pt x="465076" y="310050"/>
                      </a:cubicBezTo>
                      <a:lnTo>
                        <a:pt x="31005" y="310050"/>
                      </a:lnTo>
                      <a:cubicBezTo>
                        <a:pt x="13881" y="310050"/>
                        <a:pt x="0" y="296169"/>
                        <a:pt x="0" y="279045"/>
                      </a:cubicBezTo>
                      <a:lnTo>
                        <a:pt x="0" y="31005"/>
                      </a:lnTo>
                      <a:close/>
                    </a:path>
                  </a:pathLst>
                </a:cu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4" name="Freeform 93"/>
            <p:cNvSpPr/>
            <p:nvPr/>
          </p:nvSpPr>
          <p:spPr>
            <a:xfrm>
              <a:off x="813102" y="3629598"/>
              <a:ext cx="415129" cy="8909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90965"/>
                  </a:lnTo>
                  <a:lnTo>
                    <a:pt x="415129" y="8909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Freeform 94"/>
            <p:cNvSpPr/>
            <p:nvPr/>
          </p:nvSpPr>
          <p:spPr>
            <a:xfrm>
              <a:off x="1228232" y="4229099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Street</a:t>
              </a:r>
              <a:endParaRPr lang="en-US" sz="800" kern="1200" dirty="0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856935" y="4229935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smtClean="0"/>
                <a:t>(D)</a:t>
              </a:r>
              <a:endParaRPr lang="en-US" sz="800" kern="1200" dirty="0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13102" y="3733022"/>
              <a:ext cx="405986" cy="14243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24367"/>
                  </a:lnTo>
                  <a:lnTo>
                    <a:pt x="405986" y="142436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9" name="Freeform 98"/>
            <p:cNvSpPr/>
            <p:nvPr/>
          </p:nvSpPr>
          <p:spPr>
            <a:xfrm>
              <a:off x="1219089" y="4762501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Bench</a:t>
              </a:r>
              <a:endParaRPr lang="en-US" sz="800" kern="1200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846437" y="4762502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smtClean="0"/>
                <a:t>(D)</a:t>
              </a:r>
              <a:endParaRPr lang="en-US" sz="800" kern="1200" dirty="0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13102" y="3878541"/>
              <a:ext cx="391421" cy="20365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81565"/>
                  </a:lnTo>
                  <a:lnTo>
                    <a:pt x="391421" y="188156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3" name="Freeform 102"/>
            <p:cNvSpPr/>
            <p:nvPr/>
          </p:nvSpPr>
          <p:spPr>
            <a:xfrm>
              <a:off x="1204524" y="5309419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Trash Can</a:t>
              </a:r>
              <a:endParaRPr lang="en-US" sz="800" kern="1200" dirty="0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873842" y="5308570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smtClean="0"/>
                <a:t>(</a:t>
              </a:r>
              <a:r>
                <a:rPr lang="en-US" sz="800" kern="1200" dirty="0" smtClean="0"/>
                <a:t>B)</a:t>
              </a:r>
              <a:endParaRPr lang="en-US" sz="800" kern="12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993978" y="3182405"/>
              <a:ext cx="620101" cy="310050"/>
            </a:xfrm>
            <a:custGeom>
              <a:avLst/>
              <a:gdLst>
                <a:gd name="connsiteX0" fmla="*/ 0 w 620101"/>
                <a:gd name="connsiteY0" fmla="*/ 31005 h 310050"/>
                <a:gd name="connsiteX1" fmla="*/ 31005 w 620101"/>
                <a:gd name="connsiteY1" fmla="*/ 0 h 310050"/>
                <a:gd name="connsiteX2" fmla="*/ 589096 w 620101"/>
                <a:gd name="connsiteY2" fmla="*/ 0 h 310050"/>
                <a:gd name="connsiteX3" fmla="*/ 620101 w 620101"/>
                <a:gd name="connsiteY3" fmla="*/ 31005 h 310050"/>
                <a:gd name="connsiteX4" fmla="*/ 620101 w 620101"/>
                <a:gd name="connsiteY4" fmla="*/ 279045 h 310050"/>
                <a:gd name="connsiteX5" fmla="*/ 589096 w 620101"/>
                <a:gd name="connsiteY5" fmla="*/ 310050 h 310050"/>
                <a:gd name="connsiteX6" fmla="*/ 31005 w 620101"/>
                <a:gd name="connsiteY6" fmla="*/ 310050 h 310050"/>
                <a:gd name="connsiteX7" fmla="*/ 0 w 620101"/>
                <a:gd name="connsiteY7" fmla="*/ 279045 h 310050"/>
                <a:gd name="connsiteX8" fmla="*/ 0 w 62010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10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589096" y="0"/>
                  </a:lnTo>
                  <a:cubicBezTo>
                    <a:pt x="606220" y="0"/>
                    <a:pt x="620101" y="13881"/>
                    <a:pt x="620101" y="31005"/>
                  </a:cubicBezTo>
                  <a:lnTo>
                    <a:pt x="620101" y="279045"/>
                  </a:lnTo>
                  <a:cubicBezTo>
                    <a:pt x="620101" y="296169"/>
                    <a:pt x="606220" y="310050"/>
                    <a:pt x="58909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466" tIns="30671" rIns="41466" bIns="30671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Out</a:t>
              </a:r>
              <a:endParaRPr lang="en-US" sz="1700" kern="1200" dirty="0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073662" y="3521331"/>
              <a:ext cx="656269" cy="3582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269"/>
                  </a:lnTo>
                  <a:lnTo>
                    <a:pt x="656269" y="35826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8" name="Freeform 107"/>
            <p:cNvSpPr/>
            <p:nvPr/>
          </p:nvSpPr>
          <p:spPr>
            <a:xfrm>
              <a:off x="6712258" y="3695700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F</a:t>
              </a:r>
              <a:r>
                <a:rPr lang="en-US" sz="800" strike="noStrike" kern="1200" baseline="-25000" dirty="0" smtClean="0"/>
                <a:t>C1</a:t>
              </a:r>
              <a:endParaRPr lang="en-US" sz="800" strike="noStrike" kern="1200" baseline="-25000" dirty="0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072908" y="3611823"/>
              <a:ext cx="674560" cy="8916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91669"/>
                  </a:lnTo>
                  <a:lnTo>
                    <a:pt x="674560" y="89166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0" name="Freeform 109"/>
            <p:cNvSpPr/>
            <p:nvPr/>
          </p:nvSpPr>
          <p:spPr>
            <a:xfrm>
              <a:off x="6730548" y="4229099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F</a:t>
              </a:r>
              <a:r>
                <a:rPr lang="en-US" sz="800" kern="1200" baseline="-25000" dirty="0" smtClean="0"/>
                <a:t>C2</a:t>
              </a:r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073662" y="3700466"/>
              <a:ext cx="665987" cy="142507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25071"/>
                  </a:lnTo>
                  <a:lnTo>
                    <a:pt x="665987" y="142507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2" name="Freeform 111"/>
            <p:cNvSpPr/>
            <p:nvPr/>
          </p:nvSpPr>
          <p:spPr>
            <a:xfrm>
              <a:off x="6721976" y="4762501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F</a:t>
              </a:r>
              <a:r>
                <a:rPr lang="en-US" sz="800" kern="1200" baseline="-25000" dirty="0" smtClean="0"/>
                <a:t>C3</a:t>
              </a:r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073662" y="3769192"/>
              <a:ext cx="674560" cy="18822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82269"/>
                  </a:lnTo>
                  <a:lnTo>
                    <a:pt x="674560" y="188226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4" name="Freeform 113"/>
            <p:cNvSpPr/>
            <p:nvPr/>
          </p:nvSpPr>
          <p:spPr>
            <a:xfrm>
              <a:off x="6730548" y="5219699"/>
              <a:ext cx="496081" cy="310050"/>
            </a:xfrm>
            <a:custGeom>
              <a:avLst/>
              <a:gdLst>
                <a:gd name="connsiteX0" fmla="*/ 0 w 496081"/>
                <a:gd name="connsiteY0" fmla="*/ 31005 h 310050"/>
                <a:gd name="connsiteX1" fmla="*/ 31005 w 496081"/>
                <a:gd name="connsiteY1" fmla="*/ 0 h 310050"/>
                <a:gd name="connsiteX2" fmla="*/ 465076 w 496081"/>
                <a:gd name="connsiteY2" fmla="*/ 0 h 310050"/>
                <a:gd name="connsiteX3" fmla="*/ 496081 w 496081"/>
                <a:gd name="connsiteY3" fmla="*/ 31005 h 310050"/>
                <a:gd name="connsiteX4" fmla="*/ 496081 w 496081"/>
                <a:gd name="connsiteY4" fmla="*/ 279045 h 310050"/>
                <a:gd name="connsiteX5" fmla="*/ 465076 w 496081"/>
                <a:gd name="connsiteY5" fmla="*/ 310050 h 310050"/>
                <a:gd name="connsiteX6" fmla="*/ 31005 w 496081"/>
                <a:gd name="connsiteY6" fmla="*/ 310050 h 310050"/>
                <a:gd name="connsiteX7" fmla="*/ 0 w 496081"/>
                <a:gd name="connsiteY7" fmla="*/ 279045 h 310050"/>
                <a:gd name="connsiteX8" fmla="*/ 0 w 496081"/>
                <a:gd name="connsiteY8" fmla="*/ 31005 h 3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81" h="310050">
                  <a:moveTo>
                    <a:pt x="0" y="31005"/>
                  </a:moveTo>
                  <a:cubicBezTo>
                    <a:pt x="0" y="13881"/>
                    <a:pt x="13881" y="0"/>
                    <a:pt x="31005" y="0"/>
                  </a:cubicBezTo>
                  <a:lnTo>
                    <a:pt x="465076" y="0"/>
                  </a:lnTo>
                  <a:cubicBezTo>
                    <a:pt x="482200" y="0"/>
                    <a:pt x="496081" y="13881"/>
                    <a:pt x="496081" y="31005"/>
                  </a:cubicBezTo>
                  <a:lnTo>
                    <a:pt x="496081" y="279045"/>
                  </a:lnTo>
                  <a:cubicBezTo>
                    <a:pt x="496081" y="296169"/>
                    <a:pt x="482200" y="310050"/>
                    <a:pt x="465076" y="310050"/>
                  </a:cubicBezTo>
                  <a:lnTo>
                    <a:pt x="31005" y="310050"/>
                  </a:lnTo>
                  <a:cubicBezTo>
                    <a:pt x="13881" y="310050"/>
                    <a:pt x="0" y="296169"/>
                    <a:pt x="0" y="279045"/>
                  </a:cubicBezTo>
                  <a:lnTo>
                    <a:pt x="0" y="3100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21" tIns="19241" rIns="24321" bIns="19241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smtClean="0"/>
                <a:t>F</a:t>
              </a:r>
              <a:r>
                <a:rPr lang="en-US" sz="800" kern="1200" baseline="-25000" dirty="0" smtClean="0"/>
                <a:t>C4</a:t>
              </a:r>
            </a:p>
          </p:txBody>
        </p:sp>
      </p:grpSp>
      <p:cxnSp>
        <p:nvCxnSpPr>
          <p:cNvPr id="117" name="Straight Connector 116"/>
          <p:cNvCxnSpPr/>
          <p:nvPr/>
        </p:nvCxnSpPr>
        <p:spPr>
          <a:xfrm>
            <a:off x="1579520" y="3317828"/>
            <a:ext cx="1529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2243735" y="3320314"/>
            <a:ext cx="20861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612726" y="4013956"/>
            <a:ext cx="14380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1612757" y="4625579"/>
            <a:ext cx="11970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587521" y="5257019"/>
            <a:ext cx="1861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2270191" y="4013957"/>
            <a:ext cx="190583" cy="8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2221413" y="4625580"/>
            <a:ext cx="2086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255536" y="5251231"/>
            <a:ext cx="19058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static0.demotix.com/sites/default/files/imagecache/a_scale_large/400-5/photos/43071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316" y="2877000"/>
            <a:ext cx="1220883" cy="77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ycpix.files.wordpress.com/2012/03/walking-eating-txtng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587" y="3576231"/>
            <a:ext cx="1249957" cy="84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visualphotos.com/photo/2x4805130/a_businessman_sitting_on_a_bench_eating_a_sandwich_LV15033059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663" y="4310597"/>
            <a:ext cx="1175536" cy="7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3.bp.blogspot.com/_5IjG34QCQmI/TJmOwKsTTII/AAAAAAAADvk/obQ0mhVu14g/s640/DSC_288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588" y="4855340"/>
            <a:ext cx="1249957" cy="80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farm4.staticflickr.com/3230/2695221891_1ce6ddabe1_z.jpg?zz=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085" y="3253643"/>
            <a:ext cx="979227" cy="73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brooklynvegan.com/img/music2/boygeorgesanitatio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912" y="4533146"/>
            <a:ext cx="988658" cy="66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602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189</Words>
  <Application>Microsoft Office PowerPoint</Application>
  <PresentationFormat>On-screen Show (16:10)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 : Temperature Ea : Activation Energy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8</cp:revision>
  <dcterms:created xsi:type="dcterms:W3CDTF">2013-08-01T18:01:14Z</dcterms:created>
  <dcterms:modified xsi:type="dcterms:W3CDTF">2013-10-24T15:43:59Z</dcterms:modified>
</cp:coreProperties>
</file>