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15.xml" ContentType="application/vnd.openxmlformats-officedocument.drawingml.diagramStyle+xml"/>
  <Override PartName="/ppt/diagrams/drawing16.xml" ContentType="application/vnd.ms-office.drawingml.diagramDrawing+xml"/>
  <Override PartName="/ppt/diagrams/layout17.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diagrams/colors18.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1148000" cy="32004000"/>
  <p:notesSz cx="9144000" cy="68580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525"/>
    <a:srgbClr val="D8303C"/>
    <a:srgbClr val="B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666" autoAdjust="0"/>
  </p:normalViewPr>
  <p:slideViewPr>
    <p:cSldViewPr>
      <p:cViewPr>
        <p:scale>
          <a:sx n="33" d="100"/>
          <a:sy n="33" d="100"/>
        </p:scale>
        <p:origin x="-1110" y="1572"/>
      </p:cViewPr>
      <p:guideLst>
        <p:guide orient="horz" pos="10080"/>
        <p:guide pos="129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83D0B65A-9975-490D-9FDF-028C64012FCD}">
      <dgm:prSet custT="1"/>
      <dgm:spPr>
        <a:gradFill flip="none" rotWithShape="1">
          <a:gsLst>
            <a:gs pos="31000">
              <a:schemeClr val="tx1">
                <a:alpha val="30000"/>
              </a:schemeClr>
            </a:gs>
            <a:gs pos="74000">
              <a:srgbClr val="CD2525"/>
            </a:gs>
          </a:gsLst>
          <a:lin ang="8400000" scaled="0"/>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just" rtl="0"/>
          <a:r>
            <a:rPr lang="en-US" sz="2700" b="0" i="1" dirty="0" smtClean="0">
              <a:solidFill>
                <a:schemeClr val="bg1"/>
              </a:solidFill>
            </a:rPr>
            <a:t>Hubble successor, the James Webb Space Telescope (JWST) is an infrared-optimized space telescope to be launched in 2018. The goal   of JWST is to see first galaxies that formed in the early Universe, connecting the Big Bang to our own Milky Way Galaxy. In the first project, our goal is to Calibrate a CCD Detector array’s alignment such that each pixel is mapped into the coordinate system used by JWST at ambient. This procedure is to ensure proper alignment of the optical telescope with the space instrument sensor. This is done by verifying the relative positions of the PAR (Pupil Alignment Reference) at the entrance pupil with respect to the exit pupil. The instruments used in this non contact measurement procedure are the Laser Unequal Path Interferometer and the laser radar.  The second project is to find the differences of scanning an object with a smooth blanket, wrinkle blanket and without the blanket by using the Laser Radar and the software Spatial Analyzer. </a:t>
          </a:r>
          <a:endParaRPr lang="en-US" sz="2700" b="0" i="1" dirty="0">
            <a:solidFill>
              <a:schemeClr val="bg1"/>
            </a:solidFill>
          </a:endParaRPr>
        </a:p>
      </dgm:t>
    </dgm:pt>
    <dgm:pt modelId="{2E04E027-3038-4171-A058-B74577FE980F}" type="parTrans" cxnId="{EDCEA6C4-1133-42F8-A05B-E0D1ECF4EF1F}">
      <dgm:prSet/>
      <dgm:spPr/>
      <dgm:t>
        <a:bodyPr/>
        <a:lstStyle/>
        <a:p>
          <a:endParaRPr lang="en-US"/>
        </a:p>
      </dgm:t>
    </dgm:pt>
    <dgm:pt modelId="{929E7094-E7F9-460A-A703-F744C6CB0B71}" type="sibTrans" cxnId="{EDCEA6C4-1133-42F8-A05B-E0D1ECF4EF1F}">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8359CAD9-92F5-4C1A-8DD9-D4C0AF5C5E6E}" type="pres">
      <dgm:prSet presAssocID="{83D0B65A-9975-490D-9FDF-028C64012FCD}" presName="linNode" presStyleCnt="0"/>
      <dgm:spPr/>
    </dgm:pt>
    <dgm:pt modelId="{0D48030D-A8EC-49DC-BEEA-EC24D91077C6}" type="pres">
      <dgm:prSet presAssocID="{83D0B65A-9975-490D-9FDF-028C64012FCD}" presName="parentText" presStyleLbl="node1" presStyleIdx="0" presStyleCnt="1" custScaleX="277778" custLinFactNeighborX="-136" custLinFactNeighborY="1366">
        <dgm:presLayoutVars>
          <dgm:chMax val="1"/>
          <dgm:bulletEnabled val="1"/>
        </dgm:presLayoutVars>
      </dgm:prSet>
      <dgm:spPr/>
      <dgm:t>
        <a:bodyPr/>
        <a:lstStyle/>
        <a:p>
          <a:endParaRPr lang="en-US"/>
        </a:p>
      </dgm:t>
    </dgm:pt>
  </dgm:ptLst>
  <dgm:cxnLst>
    <dgm:cxn modelId="{938FEEB0-3E84-4E0C-AA8C-2C3B6CCFC12E}" type="presOf" srcId="{5162D1E2-1F13-4ACB-982E-111DB26B0221}" destId="{10AC392C-51A7-4F63-AE6A-9DABA302EFF7}" srcOrd="0" destOrd="0" presId="urn:microsoft.com/office/officeart/2005/8/layout/vList5"/>
    <dgm:cxn modelId="{02B9C2A8-B4FF-4C53-8272-CBDEABFD1D8B}" type="presOf" srcId="{83D0B65A-9975-490D-9FDF-028C64012FCD}" destId="{0D48030D-A8EC-49DC-BEEA-EC24D91077C6}" srcOrd="0" destOrd="0" presId="urn:microsoft.com/office/officeart/2005/8/layout/vList5"/>
    <dgm:cxn modelId="{EDCEA6C4-1133-42F8-A05B-E0D1ECF4EF1F}" srcId="{5162D1E2-1F13-4ACB-982E-111DB26B0221}" destId="{83D0B65A-9975-490D-9FDF-028C64012FCD}" srcOrd="0" destOrd="0" parTransId="{2E04E027-3038-4171-A058-B74577FE980F}" sibTransId="{929E7094-E7F9-460A-A703-F744C6CB0B71}"/>
    <dgm:cxn modelId="{CA6B5F5A-57EC-4F81-AEDD-0E3D13FDFA4E}" type="presParOf" srcId="{10AC392C-51A7-4F63-AE6A-9DABA302EFF7}" destId="{8359CAD9-92F5-4C1A-8DD9-D4C0AF5C5E6E}" srcOrd="0" destOrd="0" presId="urn:microsoft.com/office/officeart/2005/8/layout/vList5"/>
    <dgm:cxn modelId="{9E5F4536-F500-4323-9A53-A5C387D8D66F}" type="presParOf" srcId="{8359CAD9-92F5-4C1A-8DD9-D4C0AF5C5E6E}" destId="{0D48030D-A8EC-49DC-BEEA-EC24D91077C6}" srcOrd="0" destOrd="0" presId="urn:microsoft.com/office/officeart/2005/8/layout/vList5"/>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Conclusion </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NeighborY="-15919">
        <dgm:presLayoutVars>
          <dgm:chMax val="0"/>
          <dgm:bulletEnabled val="1"/>
        </dgm:presLayoutVars>
      </dgm:prSet>
      <dgm:spPr/>
      <dgm:t>
        <a:bodyPr/>
        <a:lstStyle/>
        <a:p>
          <a:endParaRPr lang="en-US"/>
        </a:p>
      </dgm:t>
    </dgm:pt>
  </dgm:ptLst>
  <dgm:cxnLst>
    <dgm:cxn modelId="{0A3394D2-BB0B-4257-9CE8-708DD4871CA6}" type="presOf" srcId="{81151968-965D-4E66-BDCA-38ADBD77809F}" destId="{F92A3F86-96B6-4645-8D0C-0D0FDF511E4B}"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8475C713-11FC-430B-8B09-6CF2817C628E}" type="presOf" srcId="{5DF18161-5CE4-46A2-B0B6-5F41160BC4FE}" destId="{42C8BEEF-D1B8-466F-AC22-C9227453CDD9}" srcOrd="0" destOrd="0" presId="urn:microsoft.com/office/officeart/2005/8/layout/vList2"/>
    <dgm:cxn modelId="{290292B4-7941-4D47-ADB8-832255ED9D8B}"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7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83D0B65A-9975-490D-9FDF-028C64012FCD}">
      <dgm:prSet custT="1"/>
      <dgm:spPr>
        <a:gradFill flip="none" rotWithShape="1">
          <a:gsLst>
            <a:gs pos="31000">
              <a:schemeClr val="tx1">
                <a:alpha val="30000"/>
              </a:schemeClr>
            </a:gs>
            <a:gs pos="74000">
              <a:srgbClr val="CD2525"/>
            </a:gs>
          </a:gsLst>
          <a:lin ang="10800000" scaled="0"/>
          <a:tileRect/>
        </a:gradFill>
      </dgm:spPr>
      <dgm:t>
        <a:bodyPr/>
        <a:lstStyle/>
        <a:p>
          <a:pPr algn="just" rtl="0"/>
          <a:r>
            <a:rPr lang="en-US" sz="2700" b="0" i="1" dirty="0" smtClean="0">
              <a:solidFill>
                <a:schemeClr val="bg1"/>
              </a:solidFill>
            </a:rPr>
            <a:t>1. Setup  the MIC -1 interferometer</a:t>
          </a:r>
        </a:p>
        <a:p>
          <a:pPr algn="just"/>
          <a:r>
            <a:rPr lang="en-US" sz="2700" b="0" i="1" dirty="0" smtClean="0">
              <a:solidFill>
                <a:schemeClr val="bg1"/>
              </a:solidFill>
            </a:rPr>
            <a:t>2. Install a polarizer or ND filter to reduce beam power</a:t>
          </a:r>
        </a:p>
        <a:p>
          <a:pPr algn="just"/>
          <a:r>
            <a:rPr lang="en-US" sz="2700" b="0" i="1" dirty="0" smtClean="0">
              <a:solidFill>
                <a:schemeClr val="bg1"/>
              </a:solidFill>
            </a:rPr>
            <a:t>3. Position a 0.5 inch tooling ball  (TB) at the focus of the interferometer.  Use an objective with a longer focus distance (at least an inch or so).</a:t>
          </a:r>
        </a:p>
        <a:p>
          <a:pPr algn="just"/>
          <a:r>
            <a:rPr lang="en-US" sz="2700" b="0" i="1" dirty="0" smtClean="0">
              <a:solidFill>
                <a:schemeClr val="bg1"/>
              </a:solidFill>
            </a:rPr>
            <a:t>4. Fine adjust TB position until the </a:t>
          </a:r>
          <a:r>
            <a:rPr lang="en-US" sz="2700" b="0" i="1" dirty="0" err="1" smtClean="0">
              <a:solidFill>
                <a:schemeClr val="bg1"/>
              </a:solidFill>
            </a:rPr>
            <a:t>interferogram</a:t>
          </a:r>
          <a:r>
            <a:rPr lang="en-US" sz="2700" b="0" i="1" dirty="0" smtClean="0">
              <a:solidFill>
                <a:schemeClr val="bg1"/>
              </a:solidFill>
            </a:rPr>
            <a:t> indicates focus. </a:t>
          </a:r>
        </a:p>
        <a:p>
          <a:pPr algn="just"/>
          <a:r>
            <a:rPr lang="en-US" sz="2700" b="0" i="1" dirty="0" smtClean="0">
              <a:solidFill>
                <a:schemeClr val="bg1"/>
              </a:solidFill>
            </a:rPr>
            <a:t>5. Open a new collection in SA.</a:t>
          </a:r>
        </a:p>
        <a:p>
          <a:pPr algn="just"/>
          <a:r>
            <a:rPr lang="en-US" sz="2700" b="0" i="1" dirty="0" smtClean="0">
              <a:solidFill>
                <a:schemeClr val="bg1"/>
              </a:solidFill>
            </a:rPr>
            <a:t>6. Measure the TB with the laser radar using “tooling ball 0.5 inch” mode.  </a:t>
          </a:r>
        </a:p>
        <a:p>
          <a:pPr algn="just"/>
          <a:r>
            <a:rPr lang="en-US" sz="2700" b="0" i="1" dirty="0" smtClean="0">
              <a:solidFill>
                <a:schemeClr val="bg1"/>
              </a:solidFill>
            </a:rPr>
            <a:t>Name the group detector face and name the point appropriately. </a:t>
          </a:r>
        </a:p>
        <a:p>
          <a:pPr algn="just"/>
          <a:r>
            <a:rPr lang="en-US" sz="2700" b="0" i="1" dirty="0" smtClean="0">
              <a:solidFill>
                <a:schemeClr val="bg1"/>
              </a:solidFill>
            </a:rPr>
            <a:t>Note the tooling ball are installed in the frame of the CCD. The CCD </a:t>
          </a:r>
        </a:p>
        <a:p>
          <a:pPr algn="just"/>
          <a:r>
            <a:rPr lang="en-US" sz="2700" b="0" i="1" dirty="0" smtClean="0">
              <a:solidFill>
                <a:schemeClr val="bg1"/>
              </a:solidFill>
            </a:rPr>
            <a:t>has 4 TB’s in each corner. </a:t>
          </a:r>
        </a:p>
        <a:p>
          <a:pPr algn="just"/>
          <a:r>
            <a:rPr lang="en-US" sz="2700" b="0" i="1" dirty="0" smtClean="0">
              <a:solidFill>
                <a:schemeClr val="bg1"/>
              </a:solidFill>
            </a:rPr>
            <a:t>7. Remove the TB and place the detector at the focus.  </a:t>
          </a:r>
        </a:p>
        <a:p>
          <a:pPr algn="just"/>
          <a:r>
            <a:rPr lang="en-US" sz="2700" b="0" i="1" dirty="0" smtClean="0">
              <a:solidFill>
                <a:schemeClr val="bg1"/>
              </a:solidFill>
            </a:rPr>
            <a:t>The detector will be aligned so that the beam hits the center of the CCD array.</a:t>
          </a:r>
        </a:p>
        <a:p>
          <a:pPr algn="just"/>
          <a:r>
            <a:rPr lang="en-US" sz="2700" b="0" i="1" dirty="0" smtClean="0">
              <a:solidFill>
                <a:schemeClr val="bg1"/>
              </a:solidFill>
            </a:rPr>
            <a:t>8. Power on detector and computer and obtain an image.</a:t>
          </a:r>
        </a:p>
        <a:p>
          <a:pPr algn="just"/>
          <a:r>
            <a:rPr lang="en-US" sz="2700" b="0" i="1" dirty="0" smtClean="0">
              <a:solidFill>
                <a:schemeClr val="bg1"/>
              </a:solidFill>
            </a:rPr>
            <a:t>9. Adjust the detector (on stages) so that the beam is at best focus.  </a:t>
          </a:r>
        </a:p>
        <a:p>
          <a:pPr algn="just"/>
          <a:r>
            <a:rPr lang="en-US" sz="2700" b="0" i="1" dirty="0" smtClean="0">
              <a:solidFill>
                <a:schemeClr val="bg1"/>
              </a:solidFill>
            </a:rPr>
            <a:t>10. Remove interferometer objective and align the detector in angle.</a:t>
          </a:r>
        </a:p>
        <a:p>
          <a:pPr algn="just"/>
          <a:r>
            <a:rPr lang="en-US" sz="2700" b="0" i="1" dirty="0" smtClean="0">
              <a:solidFill>
                <a:schemeClr val="bg1"/>
              </a:solidFill>
            </a:rPr>
            <a:t>11. Repeat steps 8-10 iteratively until alignment is achieved within reason.</a:t>
          </a:r>
        </a:p>
        <a:p>
          <a:pPr algn="just"/>
          <a:r>
            <a:rPr lang="en-US" sz="2700" b="0" i="1" dirty="0" smtClean="0">
              <a:solidFill>
                <a:schemeClr val="bg1"/>
              </a:solidFill>
            </a:rPr>
            <a:t>12. Take an image of the laser spot.  Settings are necessary</a:t>
          </a:r>
        </a:p>
        <a:p>
          <a:pPr algn="just"/>
          <a:r>
            <a:rPr lang="en-US" sz="2700" b="0" i="1" dirty="0" smtClean="0">
              <a:solidFill>
                <a:schemeClr val="bg1"/>
              </a:solidFill>
            </a:rPr>
            <a:t> so that none of the pixels are saturated.</a:t>
          </a:r>
        </a:p>
        <a:p>
          <a:pPr algn="just"/>
          <a:r>
            <a:rPr lang="en-US" sz="2700" b="0" i="1" dirty="0" smtClean="0">
              <a:solidFill>
                <a:schemeClr val="bg1"/>
              </a:solidFill>
            </a:rPr>
            <a:t>13. Scan the detector surface using vision scan.</a:t>
          </a:r>
        </a:p>
        <a:p>
          <a:pPr algn="just"/>
          <a:r>
            <a:rPr lang="en-US" sz="2700" b="0" i="1" dirty="0" smtClean="0">
              <a:solidFill>
                <a:schemeClr val="bg1"/>
              </a:solidFill>
            </a:rPr>
            <a:t>14. Scan the detector surface with fast metrology scan.</a:t>
          </a:r>
        </a:p>
        <a:p>
          <a:pPr algn="just"/>
          <a:r>
            <a:rPr lang="en-US" sz="2700" b="0" i="1" dirty="0" smtClean="0">
              <a:solidFill>
                <a:schemeClr val="bg1"/>
              </a:solidFill>
            </a:rPr>
            <a:t>-Scan the detector surface with metrology scan.</a:t>
          </a:r>
        </a:p>
        <a:p>
          <a:pPr algn="just"/>
          <a:r>
            <a:rPr lang="en-US" sz="2700" b="0" i="1" dirty="0" smtClean="0">
              <a:solidFill>
                <a:schemeClr val="bg1"/>
              </a:solidFill>
            </a:rPr>
            <a:t>15. Measure the TB tie points on the detector.</a:t>
          </a:r>
        </a:p>
        <a:p>
          <a:pPr algn="just"/>
          <a:r>
            <a:rPr lang="en-US" sz="2700" b="0" i="1" dirty="0" smtClean="0">
              <a:solidFill>
                <a:schemeClr val="bg1"/>
              </a:solidFill>
            </a:rPr>
            <a:t>16. Remove CCD and realign 0.5 inch TB to interferometer.</a:t>
          </a:r>
        </a:p>
        <a:p>
          <a:pPr algn="just"/>
          <a:r>
            <a:rPr lang="en-US" sz="2700" b="0" i="1" dirty="0" smtClean="0">
              <a:solidFill>
                <a:schemeClr val="bg1"/>
              </a:solidFill>
            </a:rPr>
            <a:t>17. Measure the 0.5 inch TB again with LR.</a:t>
          </a:r>
        </a:p>
        <a:p>
          <a:pPr algn="just"/>
          <a:r>
            <a:rPr lang="en-US" sz="2700" b="0" i="1" dirty="0" smtClean="0">
              <a:solidFill>
                <a:schemeClr val="bg1"/>
              </a:solidFill>
            </a:rPr>
            <a:t>18. Move CCD in plane to the next spot</a:t>
          </a:r>
        </a:p>
        <a:p>
          <a:pPr algn="just"/>
          <a:r>
            <a:rPr lang="en-US" sz="2700" b="0" i="1" dirty="0" smtClean="0">
              <a:solidFill>
                <a:schemeClr val="bg1"/>
              </a:solidFill>
            </a:rPr>
            <a:t>19. Repeat steps 9-18 (skip steps 13-16).  Open a new collection and instrument for each spot.</a:t>
          </a:r>
          <a:endParaRPr lang="en-US" sz="2700" b="0" i="1" dirty="0">
            <a:solidFill>
              <a:schemeClr val="bg1"/>
            </a:solidFill>
          </a:endParaRPr>
        </a:p>
      </dgm:t>
    </dgm:pt>
    <dgm:pt modelId="{2E04E027-3038-4171-A058-B74577FE980F}" type="parTrans" cxnId="{EDCEA6C4-1133-42F8-A05B-E0D1ECF4EF1F}">
      <dgm:prSet/>
      <dgm:spPr/>
      <dgm:t>
        <a:bodyPr/>
        <a:lstStyle/>
        <a:p>
          <a:endParaRPr lang="en-US"/>
        </a:p>
      </dgm:t>
    </dgm:pt>
    <dgm:pt modelId="{929E7094-E7F9-460A-A703-F744C6CB0B71}" type="sibTrans" cxnId="{EDCEA6C4-1133-42F8-A05B-E0D1ECF4EF1F}">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8359CAD9-92F5-4C1A-8DD9-D4C0AF5C5E6E}" type="pres">
      <dgm:prSet presAssocID="{83D0B65A-9975-490D-9FDF-028C64012FCD}" presName="linNode" presStyleCnt="0"/>
      <dgm:spPr/>
    </dgm:pt>
    <dgm:pt modelId="{0D48030D-A8EC-49DC-BEEA-EC24D91077C6}" type="pres">
      <dgm:prSet presAssocID="{83D0B65A-9975-490D-9FDF-028C64012FCD}" presName="parentText" presStyleLbl="node1" presStyleIdx="0" presStyleCnt="1" custScaleX="277778" custLinFactNeighborX="-136" custLinFactNeighborY="-2816">
        <dgm:presLayoutVars>
          <dgm:chMax val="1"/>
          <dgm:bulletEnabled val="1"/>
        </dgm:presLayoutVars>
      </dgm:prSet>
      <dgm:spPr/>
      <dgm:t>
        <a:bodyPr/>
        <a:lstStyle/>
        <a:p>
          <a:endParaRPr lang="en-US"/>
        </a:p>
      </dgm:t>
    </dgm:pt>
  </dgm:ptLst>
  <dgm:cxnLst>
    <dgm:cxn modelId="{EDCEA6C4-1133-42F8-A05B-E0D1ECF4EF1F}" srcId="{5162D1E2-1F13-4ACB-982E-111DB26B0221}" destId="{83D0B65A-9975-490D-9FDF-028C64012FCD}" srcOrd="0" destOrd="0" parTransId="{2E04E027-3038-4171-A058-B74577FE980F}" sibTransId="{929E7094-E7F9-460A-A703-F744C6CB0B71}"/>
    <dgm:cxn modelId="{E9866F2F-E505-448B-8C86-427FBFD37143}" type="presOf" srcId="{83D0B65A-9975-490D-9FDF-028C64012FCD}" destId="{0D48030D-A8EC-49DC-BEEA-EC24D91077C6}" srcOrd="0" destOrd="0" presId="urn:microsoft.com/office/officeart/2005/8/layout/vList5"/>
    <dgm:cxn modelId="{F9BC9B15-95E2-47C1-9636-C03AE1F029F3}" type="presOf" srcId="{5162D1E2-1F13-4ACB-982E-111DB26B0221}" destId="{10AC392C-51A7-4F63-AE6A-9DABA302EFF7}" srcOrd="0" destOrd="0" presId="urn:microsoft.com/office/officeart/2005/8/layout/vList5"/>
    <dgm:cxn modelId="{B6335FE9-2486-424E-9B07-88C6CC2FB2ED}" type="presParOf" srcId="{10AC392C-51A7-4F63-AE6A-9DABA302EFF7}" destId="{8359CAD9-92F5-4C1A-8DD9-D4C0AF5C5E6E}" srcOrd="0" destOrd="0" presId="urn:microsoft.com/office/officeart/2005/8/layout/vList5"/>
    <dgm:cxn modelId="{13F8622B-E161-45C3-B52C-256DDE856F07}" type="presParOf" srcId="{8359CAD9-92F5-4C1A-8DD9-D4C0AF5C5E6E}" destId="{0D48030D-A8EC-49DC-BEEA-EC24D91077C6}" srcOrd="0" destOrd="0" presId="urn:microsoft.com/office/officeart/2005/8/layout/vList5"/>
  </dgm:cxnLst>
  <dgm:bg>
    <a:noFill/>
  </dgm:bg>
  <dgm:whole/>
  <dgm:extLst>
    <a:ext uri="http://schemas.microsoft.com/office/drawing/2008/diagram">
      <dsp:dataModelExt xmlns:dsp="http://schemas.microsoft.com/office/drawing/2008/diagram" xmlns="" relId="rId7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83D0B65A-9975-490D-9FDF-028C64012FCD}">
      <dgm:prSet custT="1"/>
      <dgm:spPr>
        <a:gradFill flip="none" rotWithShape="1">
          <a:gsLst>
            <a:gs pos="31000">
              <a:schemeClr val="tx1">
                <a:alpha val="30000"/>
              </a:schemeClr>
            </a:gs>
            <a:gs pos="74000">
              <a:srgbClr val="CD2525"/>
            </a:gs>
          </a:gsLst>
          <a:lin ang="17400000" scaled="0"/>
          <a:tileRect/>
        </a:gradFill>
      </dgm:spPr>
      <dgm:t>
        <a:bodyPr/>
        <a:lstStyle/>
        <a:p>
          <a:pPr algn="just" rtl="0"/>
          <a:r>
            <a:rPr lang="en-US" sz="2500" b="0" i="1" dirty="0" smtClean="0">
              <a:solidFill>
                <a:schemeClr val="bg1"/>
              </a:solidFill>
            </a:rPr>
            <a:t>For project 1 we compared the data from two different sources, one is the SA and the other one is Image J. You can see the good agreement between the two software packages. We compare both measurements and obtained a maximum difference between retrievals of 0.071 mm and the minimum of 0.015 mm. The tie points (positions of TBs in  SA) for the TB’s on the plane of the CCD and the ones on the frame of the CCD, we were able to fit all the pixels in the same coordinate system and determine the distance between each TB and each pixel.</a:t>
          </a:r>
          <a:endParaRPr lang="en-US" sz="2500" b="0" i="1" dirty="0">
            <a:solidFill>
              <a:schemeClr val="bg1"/>
            </a:solidFill>
          </a:endParaRPr>
        </a:p>
      </dgm:t>
    </dgm:pt>
    <dgm:pt modelId="{2E04E027-3038-4171-A058-B74577FE980F}" type="parTrans" cxnId="{EDCEA6C4-1133-42F8-A05B-E0D1ECF4EF1F}">
      <dgm:prSet/>
      <dgm:spPr/>
      <dgm:t>
        <a:bodyPr/>
        <a:lstStyle/>
        <a:p>
          <a:endParaRPr lang="en-US"/>
        </a:p>
      </dgm:t>
    </dgm:pt>
    <dgm:pt modelId="{929E7094-E7F9-460A-A703-F744C6CB0B71}" type="sibTrans" cxnId="{EDCEA6C4-1133-42F8-A05B-E0D1ECF4EF1F}">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8359CAD9-92F5-4C1A-8DD9-D4C0AF5C5E6E}" type="pres">
      <dgm:prSet presAssocID="{83D0B65A-9975-490D-9FDF-028C64012FCD}" presName="linNode" presStyleCnt="0"/>
      <dgm:spPr/>
    </dgm:pt>
    <dgm:pt modelId="{0D48030D-A8EC-49DC-BEEA-EC24D91077C6}" type="pres">
      <dgm:prSet presAssocID="{83D0B65A-9975-490D-9FDF-028C64012FCD}" presName="parentText" presStyleLbl="node1" presStyleIdx="0" presStyleCnt="1" custScaleX="277778" custLinFactNeighborX="-136" custLinFactNeighborY="885">
        <dgm:presLayoutVars>
          <dgm:chMax val="1"/>
          <dgm:bulletEnabled val="1"/>
        </dgm:presLayoutVars>
      </dgm:prSet>
      <dgm:spPr/>
      <dgm:t>
        <a:bodyPr/>
        <a:lstStyle/>
        <a:p>
          <a:endParaRPr lang="en-US"/>
        </a:p>
      </dgm:t>
    </dgm:pt>
  </dgm:ptLst>
  <dgm:cxnLst>
    <dgm:cxn modelId="{50065926-E28B-451E-8F99-F8456E011FF5}" type="presOf" srcId="{83D0B65A-9975-490D-9FDF-028C64012FCD}" destId="{0D48030D-A8EC-49DC-BEEA-EC24D91077C6}" srcOrd="0" destOrd="0" presId="urn:microsoft.com/office/officeart/2005/8/layout/vList5"/>
    <dgm:cxn modelId="{EDCEA6C4-1133-42F8-A05B-E0D1ECF4EF1F}" srcId="{5162D1E2-1F13-4ACB-982E-111DB26B0221}" destId="{83D0B65A-9975-490D-9FDF-028C64012FCD}" srcOrd="0" destOrd="0" parTransId="{2E04E027-3038-4171-A058-B74577FE980F}" sibTransId="{929E7094-E7F9-460A-A703-F744C6CB0B71}"/>
    <dgm:cxn modelId="{EF8E4800-4B62-401E-872B-2DC06FF3B3E2}" type="presOf" srcId="{5162D1E2-1F13-4ACB-982E-111DB26B0221}" destId="{10AC392C-51A7-4F63-AE6A-9DABA302EFF7}" srcOrd="0" destOrd="0" presId="urn:microsoft.com/office/officeart/2005/8/layout/vList5"/>
    <dgm:cxn modelId="{83D755E9-1A97-4625-8F87-0784433FFD19}" type="presParOf" srcId="{10AC392C-51A7-4F63-AE6A-9DABA302EFF7}" destId="{8359CAD9-92F5-4C1A-8DD9-D4C0AF5C5E6E}" srcOrd="0" destOrd="0" presId="urn:microsoft.com/office/officeart/2005/8/layout/vList5"/>
    <dgm:cxn modelId="{932D294F-F2CC-4125-A534-735B8B03E302}" type="presParOf" srcId="{8359CAD9-92F5-4C1A-8DD9-D4C0AF5C5E6E}" destId="{0D48030D-A8EC-49DC-BEEA-EC24D91077C6}" srcOrd="0" destOrd="0" presId="urn:microsoft.com/office/officeart/2005/8/layout/vList5"/>
  </dgm:cxnLst>
  <dgm:bg>
    <a:noFill/>
  </dgm:bg>
  <dgm:whole/>
  <dgm:extLst>
    <a:ext uri="http://schemas.microsoft.com/office/drawing/2008/diagram">
      <dsp:dataModelExt xmlns:dsp="http://schemas.microsoft.com/office/drawing/2008/diagram" xmlns="" relId="rId8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References</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NeighborY="9594">
        <dgm:presLayoutVars>
          <dgm:chMax val="0"/>
          <dgm:bulletEnabled val="1"/>
        </dgm:presLayoutVars>
      </dgm:prSet>
      <dgm:spPr/>
      <dgm:t>
        <a:bodyPr/>
        <a:lstStyle/>
        <a:p>
          <a:endParaRPr lang="en-US"/>
        </a:p>
      </dgm:t>
    </dgm:pt>
  </dgm:ptLst>
  <dgm:cxnLst>
    <dgm:cxn modelId="{547860BC-0AA3-4603-B68F-C2BB3A9EFE0D}" type="presOf" srcId="{81151968-965D-4E66-BDCA-38ADBD77809F}" destId="{F92A3F86-96B6-4645-8D0C-0D0FDF511E4B}"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A2EEF647-948A-4C74-A7E0-6A2C6F7C9676}" type="presOf" srcId="{5DF18161-5CE4-46A2-B0B6-5F41160BC4FE}" destId="{42C8BEEF-D1B8-466F-AC22-C9227453CDD9}" srcOrd="0" destOrd="0" presId="urn:microsoft.com/office/officeart/2005/8/layout/vList2"/>
    <dgm:cxn modelId="{B5201428-04D6-49E1-90CB-0B87A02B573E}"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9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537C3B7D-733E-4EF9-863A-E0988E2AF6EF}">
      <dgm:prSet custT="1"/>
      <dgm:spPr>
        <a:gradFill rotWithShape="0">
          <a:gsLst>
            <a:gs pos="28000">
              <a:schemeClr val="tx1">
                <a:alpha val="30000"/>
              </a:schemeClr>
            </a:gs>
            <a:gs pos="68000">
              <a:srgbClr val="CD2525"/>
            </a:gs>
          </a:gsLst>
          <a:lin ang="7200000" scaled="0"/>
        </a:gradFill>
      </dgm:spPr>
      <dgm:t>
        <a:bodyPr/>
        <a:lstStyle/>
        <a:p>
          <a:pPr algn="just"/>
          <a:r>
            <a:rPr kumimoji="0" lang="en-US" sz="2500" b="0" i="1" u="none" strike="noStrike" cap="none" normalizeH="0" baseline="0" dirty="0" smtClean="0">
              <a:ln>
                <a:noFill/>
              </a:ln>
              <a:solidFill>
                <a:schemeClr val="bg1"/>
              </a:solidFill>
              <a:effectLst/>
              <a:latin typeface="+mn-lt"/>
              <a:ea typeface="Times New Roman" pitchFamily="18" charset="0"/>
              <a:cs typeface="Calibri" pitchFamily="34" charset="0"/>
            </a:rPr>
            <a:t>- SA Training Manual, New River Kinematics inc. 11-14-2004</a:t>
          </a:r>
        </a:p>
        <a:p>
          <a:pPr algn="just"/>
          <a:r>
            <a:rPr kumimoji="0" lang="en-US" sz="2500" b="0" i="1" u="none" strike="noStrike" cap="none" normalizeH="0" baseline="0" dirty="0" smtClean="0">
              <a:ln>
                <a:noFill/>
              </a:ln>
              <a:solidFill>
                <a:schemeClr val="bg1"/>
              </a:solidFill>
              <a:effectLst/>
              <a:latin typeface="+mn-lt"/>
              <a:ea typeface="Times New Roman" pitchFamily="18" charset="0"/>
              <a:cs typeface="Calibri" pitchFamily="34" charset="0"/>
            </a:rPr>
            <a:t>-User Manual SA (Spatial Analyzer)2011-12-22 </a:t>
          </a:r>
        </a:p>
        <a:p>
          <a:pPr algn="just"/>
          <a:r>
            <a:rPr kumimoji="0" lang="en-US" sz="2500" b="0" i="1" u="none" strike="noStrike" cap="none" normalizeH="0" baseline="0" dirty="0" smtClean="0">
              <a:ln>
                <a:noFill/>
              </a:ln>
              <a:solidFill>
                <a:schemeClr val="bg1"/>
              </a:solidFill>
              <a:effectLst/>
              <a:latin typeface="+mn-lt"/>
              <a:ea typeface="Times New Roman" pitchFamily="18" charset="0"/>
              <a:cs typeface="Calibri" pitchFamily="34" charset="0"/>
            </a:rPr>
            <a:t>-</a:t>
          </a:r>
          <a:r>
            <a:rPr lang="en-US" sz="2500" b="0" i="1" dirty="0" smtClean="0">
              <a:solidFill>
                <a:schemeClr val="bg1"/>
              </a:solidFill>
              <a:latin typeface="+mn-lt"/>
            </a:rPr>
            <a:t>Introduction to Large Scale Portable Metrology, Metris.</a:t>
          </a:r>
          <a:endParaRPr kumimoji="0" lang="en-US" sz="2500" b="0" i="1" u="none" strike="noStrike" cap="none" normalizeH="0" baseline="0" dirty="0" smtClean="0">
            <a:ln>
              <a:noFill/>
            </a:ln>
            <a:solidFill>
              <a:schemeClr val="bg1"/>
            </a:solidFill>
            <a:effectLst/>
            <a:latin typeface="+mn-lt"/>
            <a:ea typeface="Times New Roman" pitchFamily="18" charset="0"/>
            <a:cs typeface="Calibri" pitchFamily="34" charset="0"/>
          </a:endParaRPr>
        </a:p>
        <a:p>
          <a:pPr algn="just"/>
          <a:r>
            <a:rPr kumimoji="0" lang="en-US" sz="2500" b="0" i="1" u="none" strike="noStrike" cap="none" normalizeH="0" baseline="0" dirty="0" smtClean="0">
              <a:ln>
                <a:noFill/>
              </a:ln>
              <a:solidFill>
                <a:schemeClr val="bg1"/>
              </a:solidFill>
              <a:effectLst/>
              <a:latin typeface="+mn-lt"/>
              <a:ea typeface="Times New Roman" pitchFamily="18" charset="0"/>
              <a:cs typeface="Calibri" pitchFamily="34" charset="0"/>
            </a:rPr>
            <a:t>-</a:t>
          </a:r>
          <a:r>
            <a:rPr lang="en-US" sz="2500" b="0" i="1" dirty="0" smtClean="0">
              <a:latin typeface="+mn-lt"/>
            </a:rPr>
            <a:t>NASA - NASA Goddard Engineers Testing Webb Telescope's OSIM </a:t>
          </a:r>
        </a:p>
        <a:p>
          <a:pPr algn="just" rtl="0"/>
          <a:r>
            <a:rPr lang="en-US" sz="2500" b="0" i="1" dirty="0" smtClean="0">
              <a:latin typeface="+mn-lt"/>
            </a:rPr>
            <a:t>www.nasa.gov/topics/technology/features/webb_osim.html</a:t>
          </a:r>
        </a:p>
        <a:p>
          <a:pPr algn="just" rtl="0"/>
          <a:r>
            <a:rPr lang="en-US" sz="2500" b="0" i="1" dirty="0" smtClean="0">
              <a:latin typeface="+mn-lt"/>
            </a:rPr>
            <a:t>-Alta U16M - Apogee Instruments, Incwww.ccd.com/alta_u16m.html </a:t>
          </a:r>
        </a:p>
        <a:p>
          <a:pPr algn="just" rtl="0"/>
          <a:r>
            <a:rPr lang="en-US" sz="2500" b="0" i="1" dirty="0" smtClean="0">
              <a:latin typeface="+mn-lt"/>
            </a:rPr>
            <a:t>-James Webb Space Telescope, Fine Guidance Sensor Engineering Test Unit Metrology Procedure, November 3, 2011, Goddard Space Flight Center.</a:t>
          </a:r>
        </a:p>
        <a:p>
          <a:pPr algn="just" rtl="0"/>
          <a:r>
            <a:rPr lang="en-US" sz="2500" b="0" i="1" dirty="0" smtClean="0">
              <a:solidFill>
                <a:schemeClr val="bg1"/>
              </a:solidFill>
              <a:latin typeface="+mn-lt"/>
            </a:rPr>
            <a:t>-MIC-1 Laser Interferometer User Guide, </a:t>
          </a:r>
          <a:r>
            <a:rPr lang="en-US" sz="2500" b="0" i="1" dirty="0" err="1" smtClean="0">
              <a:solidFill>
                <a:schemeClr val="bg1"/>
              </a:solidFill>
              <a:latin typeface="+mn-lt"/>
            </a:rPr>
            <a:t>Buccini</a:t>
          </a:r>
          <a:r>
            <a:rPr lang="en-US" sz="2500" b="0" i="1" dirty="0" smtClean="0">
              <a:solidFill>
                <a:schemeClr val="bg1"/>
              </a:solidFill>
              <a:latin typeface="+mn-lt"/>
            </a:rPr>
            <a:t> Instrument Company   </a:t>
          </a:r>
        </a:p>
      </dgm:t>
    </dgm:pt>
    <dgm:pt modelId="{B21BC3E1-44C8-4D26-BA66-BECAC90B2755}" type="sibTrans" cxnId="{4E6A542B-D872-4B2A-919B-07A7ED848506}">
      <dgm:prSet/>
      <dgm:spPr/>
      <dgm:t>
        <a:bodyPr/>
        <a:lstStyle/>
        <a:p>
          <a:endParaRPr lang="en-US"/>
        </a:p>
      </dgm:t>
    </dgm:pt>
    <dgm:pt modelId="{F4DDD88F-70B2-40E6-A70A-6CE4EB8C0C46}" type="parTrans" cxnId="{4E6A542B-D872-4B2A-919B-07A7ED848506}">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71016EEC-4CDE-4A53-A44F-E501200AA154}" type="pres">
      <dgm:prSet presAssocID="{537C3B7D-733E-4EF9-863A-E0988E2AF6EF}" presName="linNode" presStyleCnt="0"/>
      <dgm:spPr/>
    </dgm:pt>
    <dgm:pt modelId="{B82BD9C6-E27D-4FC2-985D-D22156C958D6}" type="pres">
      <dgm:prSet presAssocID="{537C3B7D-733E-4EF9-863A-E0988E2AF6EF}" presName="parentText" presStyleLbl="node1" presStyleIdx="0" presStyleCnt="1" custScaleX="277778" custLinFactNeighborX="38482" custLinFactNeighborY="3659">
        <dgm:presLayoutVars>
          <dgm:chMax val="1"/>
          <dgm:bulletEnabled val="1"/>
        </dgm:presLayoutVars>
      </dgm:prSet>
      <dgm:spPr/>
      <dgm:t>
        <a:bodyPr/>
        <a:lstStyle/>
        <a:p>
          <a:endParaRPr lang="en-US"/>
        </a:p>
      </dgm:t>
    </dgm:pt>
  </dgm:ptLst>
  <dgm:cxnLst>
    <dgm:cxn modelId="{4E6A542B-D872-4B2A-919B-07A7ED848506}" srcId="{5162D1E2-1F13-4ACB-982E-111DB26B0221}" destId="{537C3B7D-733E-4EF9-863A-E0988E2AF6EF}" srcOrd="0" destOrd="0" parTransId="{F4DDD88F-70B2-40E6-A70A-6CE4EB8C0C46}" sibTransId="{B21BC3E1-44C8-4D26-BA66-BECAC90B2755}"/>
    <dgm:cxn modelId="{E6ED2F9C-F20B-4A3C-9134-A4F6D918D861}" type="presOf" srcId="{537C3B7D-733E-4EF9-863A-E0988E2AF6EF}" destId="{B82BD9C6-E27D-4FC2-985D-D22156C958D6}" srcOrd="0" destOrd="0" presId="urn:microsoft.com/office/officeart/2005/8/layout/vList5"/>
    <dgm:cxn modelId="{1BCE3EF9-5CAF-49AF-9506-5836CE6696A0}" type="presOf" srcId="{5162D1E2-1F13-4ACB-982E-111DB26B0221}" destId="{10AC392C-51A7-4F63-AE6A-9DABA302EFF7}" srcOrd="0" destOrd="0" presId="urn:microsoft.com/office/officeart/2005/8/layout/vList5"/>
    <dgm:cxn modelId="{E8A8399C-5257-4130-82A7-2BEF85394E23}" type="presParOf" srcId="{10AC392C-51A7-4F63-AE6A-9DABA302EFF7}" destId="{71016EEC-4CDE-4A53-A44F-E501200AA154}" srcOrd="0" destOrd="0" presId="urn:microsoft.com/office/officeart/2005/8/layout/vList5"/>
    <dgm:cxn modelId="{B2288216-9B0B-47DC-85BC-A0B8168B0F4E}" type="presParOf" srcId="{71016EEC-4CDE-4A53-A44F-E501200AA154}" destId="{B82BD9C6-E27D-4FC2-985D-D22156C958D6}" srcOrd="0" destOrd="0" presId="urn:microsoft.com/office/officeart/2005/8/layout/vList5"/>
  </dgm:cxnLst>
  <dgm:bg>
    <a:noFill/>
  </dgm:bg>
  <dgm:whole/>
  <dgm:extLst>
    <a:ext uri="http://schemas.microsoft.com/office/drawing/2008/diagram">
      <dsp:dataModelExt xmlns:dsp="http://schemas.microsoft.com/office/drawing/2008/diagram" xmlns="" relId="rId9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83D0B65A-9975-490D-9FDF-028C64012FCD}">
      <dgm:prSet custT="1"/>
      <dgm:spPr>
        <a:gradFill flip="none" rotWithShape="1">
          <a:gsLst>
            <a:gs pos="31000">
              <a:schemeClr val="tx1">
                <a:alpha val="30000"/>
              </a:schemeClr>
            </a:gs>
            <a:gs pos="74000">
              <a:srgbClr val="CD2525"/>
            </a:gs>
          </a:gsLst>
          <a:lin ang="8400000" scaled="0"/>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pPr algn="just" rtl="0"/>
          <a:r>
            <a:rPr lang="en-US" sz="2700" b="0" i="1" dirty="0" smtClean="0">
              <a:solidFill>
                <a:schemeClr val="bg1"/>
              </a:solidFill>
            </a:rPr>
            <a:t>Non-contact measurement is an innovation that include 3D Scanning, 3D laser scanning software, 3D inspection, photogrammetric, surface modeling and digitizing. This technology was initially available only to the government. In the last few years this technology has become available to general commercial institutions. One of the devices use for both projects is called Laser Radar. It is an optical measurement system that provides fully automated, non-contact measurement without any offset . The laser radar use TBs (tooling balls) as a reference points. Laser Radar  is able to measure 500 points for second  and able to measure extremely hot or cold surface.  For both projects we used the laser radar with the Software SA (Spatial Analyzer).</a:t>
          </a:r>
          <a:endParaRPr lang="en-US" sz="2700" b="0" i="1" dirty="0">
            <a:solidFill>
              <a:schemeClr val="bg1"/>
            </a:solidFill>
          </a:endParaRPr>
        </a:p>
      </dgm:t>
    </dgm:pt>
    <dgm:pt modelId="{2E04E027-3038-4171-A058-B74577FE980F}" type="parTrans" cxnId="{EDCEA6C4-1133-42F8-A05B-E0D1ECF4EF1F}">
      <dgm:prSet/>
      <dgm:spPr/>
      <dgm:t>
        <a:bodyPr/>
        <a:lstStyle/>
        <a:p>
          <a:endParaRPr lang="en-US"/>
        </a:p>
      </dgm:t>
    </dgm:pt>
    <dgm:pt modelId="{929E7094-E7F9-460A-A703-F744C6CB0B71}" type="sibTrans" cxnId="{EDCEA6C4-1133-42F8-A05B-E0D1ECF4EF1F}">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8359CAD9-92F5-4C1A-8DD9-D4C0AF5C5E6E}" type="pres">
      <dgm:prSet presAssocID="{83D0B65A-9975-490D-9FDF-028C64012FCD}" presName="linNode" presStyleCnt="0"/>
      <dgm:spPr/>
    </dgm:pt>
    <dgm:pt modelId="{0D48030D-A8EC-49DC-BEEA-EC24D91077C6}" type="pres">
      <dgm:prSet presAssocID="{83D0B65A-9975-490D-9FDF-028C64012FCD}" presName="parentText" presStyleLbl="node1" presStyleIdx="0" presStyleCnt="1" custScaleX="277778" custLinFactNeighborX="136" custLinFactNeighborY="1427">
        <dgm:presLayoutVars>
          <dgm:chMax val="1"/>
          <dgm:bulletEnabled val="1"/>
        </dgm:presLayoutVars>
      </dgm:prSet>
      <dgm:spPr/>
      <dgm:t>
        <a:bodyPr/>
        <a:lstStyle/>
        <a:p>
          <a:endParaRPr lang="en-US"/>
        </a:p>
      </dgm:t>
    </dgm:pt>
  </dgm:ptLst>
  <dgm:cxnLst>
    <dgm:cxn modelId="{3B4E3183-DB59-46C4-9795-7AB384BF2DB1}" type="presOf" srcId="{83D0B65A-9975-490D-9FDF-028C64012FCD}" destId="{0D48030D-A8EC-49DC-BEEA-EC24D91077C6}" srcOrd="0" destOrd="0" presId="urn:microsoft.com/office/officeart/2005/8/layout/vList5"/>
    <dgm:cxn modelId="{EDCEA6C4-1133-42F8-A05B-E0D1ECF4EF1F}" srcId="{5162D1E2-1F13-4ACB-982E-111DB26B0221}" destId="{83D0B65A-9975-490D-9FDF-028C64012FCD}" srcOrd="0" destOrd="0" parTransId="{2E04E027-3038-4171-A058-B74577FE980F}" sibTransId="{929E7094-E7F9-460A-A703-F744C6CB0B71}"/>
    <dgm:cxn modelId="{95226C4C-B448-4F0A-9F6A-54351DBAA6E4}" type="presOf" srcId="{5162D1E2-1F13-4ACB-982E-111DB26B0221}" destId="{10AC392C-51A7-4F63-AE6A-9DABA302EFF7}" srcOrd="0" destOrd="0" presId="urn:microsoft.com/office/officeart/2005/8/layout/vList5"/>
    <dgm:cxn modelId="{90CABB82-B590-4A9E-A4B3-5FA448CBC7B1}" type="presParOf" srcId="{10AC392C-51A7-4F63-AE6A-9DABA302EFF7}" destId="{8359CAD9-92F5-4C1A-8DD9-D4C0AF5C5E6E}" srcOrd="0" destOrd="0" presId="urn:microsoft.com/office/officeart/2005/8/layout/vList5"/>
    <dgm:cxn modelId="{DBEB28E8-DC41-4514-9315-4714FC9D1938}" type="presParOf" srcId="{8359CAD9-92F5-4C1A-8DD9-D4C0AF5C5E6E}" destId="{0D48030D-A8EC-49DC-BEEA-EC24D91077C6}" srcOrd="0" destOrd="0" presId="urn:microsoft.com/office/officeart/2005/8/layout/vList5"/>
  </dgm:cxnLst>
  <dgm:bg>
    <a:noFill/>
  </dgm:bg>
  <dgm:whole/>
  <dgm:extLst>
    <a:ext uri="http://schemas.microsoft.com/office/drawing/2008/diagram">
      <dsp:dataModelExt xmlns:dsp="http://schemas.microsoft.com/office/drawing/2008/diagram" xmlns="" relId="rId10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Introduction</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NeighborX="2622" custLinFactNeighborY="-64689">
        <dgm:presLayoutVars>
          <dgm:chMax val="0"/>
          <dgm:bulletEnabled val="1"/>
        </dgm:presLayoutVars>
      </dgm:prSet>
      <dgm:spPr/>
      <dgm:t>
        <a:bodyPr/>
        <a:lstStyle/>
        <a:p>
          <a:endParaRPr lang="en-US"/>
        </a:p>
      </dgm:t>
    </dgm:pt>
  </dgm:ptLst>
  <dgm:cxnLst>
    <dgm:cxn modelId="{285CCF05-FC5F-4F10-9351-1ABB22B6259C}" type="presOf" srcId="{5DF18161-5CE4-46A2-B0B6-5F41160BC4FE}" destId="{42C8BEEF-D1B8-466F-AC22-C9227453CDD9}" srcOrd="0" destOrd="0" presId="urn:microsoft.com/office/officeart/2005/8/layout/vList2"/>
    <dgm:cxn modelId="{C406AC4E-F458-475C-A447-67939D022302}" type="presOf" srcId="{81151968-965D-4E66-BDCA-38ADBD77809F}" destId="{F92A3F86-96B6-4645-8D0C-0D0FDF511E4B}"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C4DBD90F-3395-42F7-8105-61FAC00E24A3}"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10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537C3B7D-733E-4EF9-863A-E0988E2AF6EF}">
      <dgm:prSet custT="1"/>
      <dgm:spPr>
        <a:gradFill flip="none" rotWithShape="1">
          <a:gsLst>
            <a:gs pos="30000">
              <a:schemeClr val="tx1">
                <a:alpha val="30000"/>
              </a:schemeClr>
            </a:gs>
            <a:gs pos="75000">
              <a:srgbClr val="CD2525"/>
            </a:gs>
          </a:gsLst>
          <a:lin ang="16200000" scaled="0"/>
          <a:tileRect/>
        </a:gradFill>
      </dgm:spPr>
      <dgm:t>
        <a:bodyPr/>
        <a:lstStyle/>
        <a:p>
          <a:pPr algn="just"/>
          <a:r>
            <a:rPr kumimoji="0" lang="en-US" sz="2700" b="0" i="1" u="none" strike="noStrike" cap="none" normalizeH="0" baseline="0" dirty="0" smtClean="0">
              <a:ln>
                <a:noFill/>
              </a:ln>
              <a:solidFill>
                <a:schemeClr val="bg1"/>
              </a:solidFill>
              <a:effectLst/>
              <a:latin typeface="+mn-lt"/>
              <a:ea typeface="Times New Roman" pitchFamily="18" charset="0"/>
              <a:cs typeface="Calibri" pitchFamily="34" charset="0"/>
            </a:rPr>
            <a:t>.</a:t>
          </a:r>
        </a:p>
        <a:p>
          <a:pPr algn="just"/>
          <a:endParaRPr kumimoji="0" lang="en-US" sz="2700" b="0" i="1" u="none" strike="noStrike" cap="none" normalizeH="0" baseline="0" dirty="0" smtClean="0">
            <a:ln>
              <a:noFill/>
            </a:ln>
            <a:solidFill>
              <a:schemeClr val="bg1"/>
            </a:solidFill>
            <a:effectLst/>
            <a:latin typeface="+mn-lt"/>
            <a:ea typeface="Times New Roman" pitchFamily="18" charset="0"/>
            <a:cs typeface="Calibri" pitchFamily="34" charset="0"/>
          </a:endParaRPr>
        </a:p>
        <a:p>
          <a:pPr algn="just"/>
          <a:endParaRPr kumimoji="0" lang="en-US" sz="2700" b="0" i="1" u="none" strike="noStrike" cap="none" normalizeH="0" baseline="0" dirty="0" smtClean="0">
            <a:ln>
              <a:noFill/>
            </a:ln>
            <a:solidFill>
              <a:schemeClr val="bg1"/>
            </a:solidFill>
            <a:effectLst/>
            <a:latin typeface="+mn-lt"/>
            <a:ea typeface="Times New Roman" pitchFamily="18" charset="0"/>
            <a:cs typeface="Calibri" pitchFamily="34" charset="0"/>
          </a:endParaRPr>
        </a:p>
        <a:p>
          <a:pPr algn="just"/>
          <a:r>
            <a:rPr lang="en-US" sz="2700" b="0" i="1" dirty="0" smtClean="0">
              <a:solidFill>
                <a:schemeClr val="bg1"/>
              </a:solidFill>
              <a:latin typeface="+mn-lt"/>
            </a:rPr>
            <a:t>In </a:t>
          </a:r>
          <a:r>
            <a:rPr lang="en-US" sz="2700" b="0" i="1" dirty="0" smtClean="0">
              <a:solidFill>
                <a:schemeClr val="bg1"/>
              </a:solidFill>
              <a:latin typeface="+mn-lt"/>
            </a:rPr>
            <a:t>this project we scan 4 types of objects </a:t>
          </a:r>
          <a:r>
            <a:rPr lang="en-US" sz="2700" b="0" i="1" dirty="0" smtClean="0">
              <a:solidFill>
                <a:schemeClr val="bg1"/>
              </a:solidFill>
            </a:rPr>
            <a:t>(Three Cylinders and one Rectangular Block). First we scan the 6 inch cylinder (Figure 1). In figure 2 we can see the scanning clouds on SA(Spatial Analyzer). After scanning the surface of the cylinder, we create a geometry fitting in SA(Figure 3). The steps above are repeated with first a smooth blanket around the object (Figure 5) and then with a wrinkled blanket. The types of scans used in this measurement are Visual Scan, Metrology Scan and Fast metrology scan In the end the data is analyzed using SA.  The fitting of the cylinder cloud points is shown in Figure 4. The model created in SA based on the observations is shown in fig 6. </a:t>
          </a:r>
        </a:p>
        <a:p>
          <a:pPr algn="just"/>
          <a:endParaRPr lang="en-US" sz="2700" b="0" i="1" dirty="0" smtClean="0">
            <a:solidFill>
              <a:schemeClr val="bg1"/>
            </a:solidFill>
          </a:endParaRPr>
        </a:p>
        <a:p>
          <a:pPr algn="just"/>
          <a:endParaRPr lang="en-US" sz="2700" b="0" i="1" dirty="0" smtClean="0">
            <a:solidFill>
              <a:schemeClr val="bg1"/>
            </a:solidFill>
          </a:endParaRPr>
        </a:p>
        <a:p>
          <a:pPr algn="just"/>
          <a:r>
            <a:rPr lang="en-US" sz="2700" b="0" i="1" dirty="0" smtClean="0">
              <a:solidFill>
                <a:schemeClr val="bg1"/>
              </a:solidFill>
            </a:rPr>
            <a:t> </a:t>
          </a:r>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a:p>
          <a:pPr algn="just"/>
          <a:endParaRPr lang="en-US" sz="2700" b="0" i="1" dirty="0" smtClean="0">
            <a:solidFill>
              <a:schemeClr val="bg1"/>
            </a:solidFill>
            <a:latin typeface="+mn-lt"/>
          </a:endParaRPr>
        </a:p>
      </dgm:t>
    </dgm:pt>
    <dgm:pt modelId="{B21BC3E1-44C8-4D26-BA66-BECAC90B2755}" type="sibTrans" cxnId="{4E6A542B-D872-4B2A-919B-07A7ED848506}">
      <dgm:prSet/>
      <dgm:spPr/>
      <dgm:t>
        <a:bodyPr/>
        <a:lstStyle/>
        <a:p>
          <a:endParaRPr lang="en-US"/>
        </a:p>
      </dgm:t>
    </dgm:pt>
    <dgm:pt modelId="{F4DDD88F-70B2-40E6-A70A-6CE4EB8C0C46}" type="parTrans" cxnId="{4E6A542B-D872-4B2A-919B-07A7ED848506}">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71016EEC-4CDE-4A53-A44F-E501200AA154}" type="pres">
      <dgm:prSet presAssocID="{537C3B7D-733E-4EF9-863A-E0988E2AF6EF}" presName="linNode" presStyleCnt="0"/>
      <dgm:spPr/>
    </dgm:pt>
    <dgm:pt modelId="{B82BD9C6-E27D-4FC2-985D-D22156C958D6}" type="pres">
      <dgm:prSet presAssocID="{537C3B7D-733E-4EF9-863A-E0988E2AF6EF}" presName="parentText" presStyleLbl="node1" presStyleIdx="0" presStyleCnt="1" custScaleX="277778" custLinFactNeighborX="-136" custLinFactNeighborY="-564">
        <dgm:presLayoutVars>
          <dgm:chMax val="1"/>
          <dgm:bulletEnabled val="1"/>
        </dgm:presLayoutVars>
      </dgm:prSet>
      <dgm:spPr/>
      <dgm:t>
        <a:bodyPr/>
        <a:lstStyle/>
        <a:p>
          <a:endParaRPr lang="en-US"/>
        </a:p>
      </dgm:t>
    </dgm:pt>
  </dgm:ptLst>
  <dgm:cxnLst>
    <dgm:cxn modelId="{D651BB29-1660-4FE1-A0BB-992D6BAD13DD}" type="presOf" srcId="{537C3B7D-733E-4EF9-863A-E0988E2AF6EF}" destId="{B82BD9C6-E27D-4FC2-985D-D22156C958D6}" srcOrd="0" destOrd="0" presId="urn:microsoft.com/office/officeart/2005/8/layout/vList5"/>
    <dgm:cxn modelId="{4E6A542B-D872-4B2A-919B-07A7ED848506}" srcId="{5162D1E2-1F13-4ACB-982E-111DB26B0221}" destId="{537C3B7D-733E-4EF9-863A-E0988E2AF6EF}" srcOrd="0" destOrd="0" parTransId="{F4DDD88F-70B2-40E6-A70A-6CE4EB8C0C46}" sibTransId="{B21BC3E1-44C8-4D26-BA66-BECAC90B2755}"/>
    <dgm:cxn modelId="{0E978DA7-241D-459A-AEEB-31ECFEA21A76}" type="presOf" srcId="{5162D1E2-1F13-4ACB-982E-111DB26B0221}" destId="{10AC392C-51A7-4F63-AE6A-9DABA302EFF7}" srcOrd="0" destOrd="0" presId="urn:microsoft.com/office/officeart/2005/8/layout/vList5"/>
    <dgm:cxn modelId="{44C061D2-1802-4851-9E00-2FBA44D1E77B}" type="presParOf" srcId="{10AC392C-51A7-4F63-AE6A-9DABA302EFF7}" destId="{71016EEC-4CDE-4A53-A44F-E501200AA154}" srcOrd="0" destOrd="0" presId="urn:microsoft.com/office/officeart/2005/8/layout/vList5"/>
    <dgm:cxn modelId="{CCCD7413-8687-4965-9356-201E652E2034}" type="presParOf" srcId="{71016EEC-4CDE-4A53-A44F-E501200AA154}" destId="{B82BD9C6-E27D-4FC2-985D-D22156C958D6}" srcOrd="0" destOrd="0" presId="urn:microsoft.com/office/officeart/2005/8/layout/vList5"/>
  </dgm:cxnLst>
  <dgm:bg>
    <a:noFill/>
  </dgm:bg>
  <dgm:whole/>
  <dgm:extLst>
    <a:ext uri="http://schemas.microsoft.com/office/drawing/2008/diagram">
      <dsp:dataModelExt xmlns:dsp="http://schemas.microsoft.com/office/drawing/2008/diagram" xmlns="" relId="rId1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Project 2 Blanket Procedure</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Y="13722" custLinFactNeighborY="100000">
        <dgm:presLayoutVars>
          <dgm:chMax val="0"/>
          <dgm:bulletEnabled val="1"/>
        </dgm:presLayoutVars>
      </dgm:prSet>
      <dgm:spPr/>
      <dgm:t>
        <a:bodyPr/>
        <a:lstStyle/>
        <a:p>
          <a:endParaRPr lang="en-US"/>
        </a:p>
      </dgm:t>
    </dgm:pt>
  </dgm:ptLst>
  <dgm:cxnLst>
    <dgm:cxn modelId="{20CCD1D2-F1E7-472F-8ABC-9D64A7E51631}" type="presOf" srcId="{5DF18161-5CE4-46A2-B0B6-5F41160BC4FE}" destId="{42C8BEEF-D1B8-466F-AC22-C9227453CDD9}"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E01C246B-288C-4F30-9805-80A5D2DDB20D}" type="presOf" srcId="{81151968-965D-4E66-BDCA-38ADBD77809F}" destId="{F92A3F86-96B6-4645-8D0C-0D0FDF511E4B}" srcOrd="0" destOrd="0" presId="urn:microsoft.com/office/officeart/2005/8/layout/vList2"/>
    <dgm:cxn modelId="{4BF9980B-BE9C-4009-A216-8C67732D9979}"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1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Project 1 CCD Measurement Procedure</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NeighborY="2449">
        <dgm:presLayoutVars>
          <dgm:chMax val="0"/>
          <dgm:bulletEnabled val="1"/>
        </dgm:presLayoutVars>
      </dgm:prSet>
      <dgm:spPr/>
      <dgm:t>
        <a:bodyPr/>
        <a:lstStyle/>
        <a:p>
          <a:endParaRPr lang="en-US"/>
        </a:p>
      </dgm:t>
    </dgm:pt>
  </dgm:ptLst>
  <dgm:cxnLst>
    <dgm:cxn modelId="{330465B5-6A13-4977-9C39-8DCDBD0986CB}" type="presOf" srcId="{81151968-965D-4E66-BDCA-38ADBD77809F}" destId="{F92A3F86-96B6-4645-8D0C-0D0FDF511E4B}" srcOrd="0" destOrd="0" presId="urn:microsoft.com/office/officeart/2005/8/layout/vList2"/>
    <dgm:cxn modelId="{7F50D8AE-1E0C-447C-A7AB-DA98D8DAB3D5}" type="presOf" srcId="{5DF18161-5CE4-46A2-B0B6-5F41160BC4FE}" destId="{42C8BEEF-D1B8-466F-AC22-C9227453CDD9}"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29D47EA1-901B-41BC-A7BC-A07F22E2DB70}"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Abstract</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NeighborX="2622" custLinFactNeighborY="-64689">
        <dgm:presLayoutVars>
          <dgm:chMax val="0"/>
          <dgm:bulletEnabled val="1"/>
        </dgm:presLayoutVars>
      </dgm:prSet>
      <dgm:spPr/>
      <dgm:t>
        <a:bodyPr/>
        <a:lstStyle/>
        <a:p>
          <a:endParaRPr lang="en-US"/>
        </a:p>
      </dgm:t>
    </dgm:pt>
  </dgm:ptLst>
  <dgm:cxnLst>
    <dgm:cxn modelId="{C649EC0E-656F-4747-A0FD-368F3F9EFD88}" type="presOf" srcId="{5DF18161-5CE4-46A2-B0B6-5F41160BC4FE}" destId="{42C8BEEF-D1B8-466F-AC22-C9227453CDD9}" srcOrd="0" destOrd="0" presId="urn:microsoft.com/office/officeart/2005/8/layout/vList2"/>
    <dgm:cxn modelId="{FA1BC8D5-BCA6-47EB-B3E6-1257F6BFF340}" type="presOf" srcId="{81151968-965D-4E66-BDCA-38ADBD77809F}" destId="{F92A3F86-96B6-4645-8D0C-0D0FDF511E4B}"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A83EE930-79AB-440E-A5EF-204B0819AD21}"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537C3B7D-733E-4EF9-863A-E0988E2AF6EF}">
      <dgm:prSet custT="1"/>
      <dgm:spPr>
        <a:gradFill rotWithShape="0">
          <a:gsLst>
            <a:gs pos="28000">
              <a:schemeClr val="tx1">
                <a:alpha val="30000"/>
              </a:schemeClr>
            </a:gs>
            <a:gs pos="68000">
              <a:srgbClr val="CD2525"/>
            </a:gs>
          </a:gsLst>
          <a:lin ang="13200000" scaled="0"/>
        </a:gradFill>
      </dgm:spPr>
      <dgm:t>
        <a:bodyPr/>
        <a:lstStyle/>
        <a:p>
          <a:pPr algn="just"/>
          <a:r>
            <a:rPr lang="en-US" sz="2700" b="0" i="1" dirty="0" smtClean="0">
              <a:solidFill>
                <a:schemeClr val="bg1"/>
              </a:solidFill>
            </a:rPr>
            <a:t>For this project, we use the Laser Radar (Nikon Metris MV224), a pc with the software Spatial Analyzer, CCD Camera System ALTA U16M, it uses a very large format 16-megapixel full frame sensor (4096 x 4096 array, 9 x 9 micron pixels) and  the Tooling Balls. The TBs are positioned in four corners of the CCD and are used to determine the position of the CCD with respect to the reference frame. The software used for the CCD, called Maxim DL 4 allowed  us to visualize the laser beams on the CCD and improve the alignment. The diameter of the tooling balls used in this non contact measurements is 0.5” (figure 6), however other sizes can be used too. The measurements were performed on a highly stable optical breadboard table.</a:t>
          </a: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endParaRPr lang="en-US" sz="2700" b="0" i="1" dirty="0" smtClean="0">
            <a:solidFill>
              <a:schemeClr val="bg1"/>
            </a:solidFill>
          </a:endParaRPr>
        </a:p>
        <a:p>
          <a:pPr algn="just"/>
          <a:r>
            <a:rPr lang="en-US" sz="2700" b="0" i="1" dirty="0" smtClean="0">
              <a:solidFill>
                <a:schemeClr val="bg1"/>
              </a:solidFill>
            </a:rPr>
            <a:t> .</a:t>
          </a:r>
        </a:p>
      </dgm:t>
    </dgm:pt>
    <dgm:pt modelId="{F4DDD88F-70B2-40E6-A70A-6CE4EB8C0C46}" type="parTrans" cxnId="{4E6A542B-D872-4B2A-919B-07A7ED848506}">
      <dgm:prSet/>
      <dgm:spPr/>
      <dgm:t>
        <a:bodyPr/>
        <a:lstStyle/>
        <a:p>
          <a:endParaRPr lang="en-US"/>
        </a:p>
      </dgm:t>
    </dgm:pt>
    <dgm:pt modelId="{B21BC3E1-44C8-4D26-BA66-BECAC90B2755}" type="sibTrans" cxnId="{4E6A542B-D872-4B2A-919B-07A7ED848506}">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71016EEC-4CDE-4A53-A44F-E501200AA154}" type="pres">
      <dgm:prSet presAssocID="{537C3B7D-733E-4EF9-863A-E0988E2AF6EF}" presName="linNode" presStyleCnt="0"/>
      <dgm:spPr/>
    </dgm:pt>
    <dgm:pt modelId="{B82BD9C6-E27D-4FC2-985D-D22156C958D6}" type="pres">
      <dgm:prSet presAssocID="{537C3B7D-733E-4EF9-863A-E0988E2AF6EF}" presName="parentText" presStyleLbl="node1" presStyleIdx="0" presStyleCnt="1" custScaleX="277778" custLinFactNeighborX="-1918">
        <dgm:presLayoutVars>
          <dgm:chMax val="1"/>
          <dgm:bulletEnabled val="1"/>
        </dgm:presLayoutVars>
      </dgm:prSet>
      <dgm:spPr/>
      <dgm:t>
        <a:bodyPr/>
        <a:lstStyle/>
        <a:p>
          <a:endParaRPr lang="en-US"/>
        </a:p>
      </dgm:t>
    </dgm:pt>
  </dgm:ptLst>
  <dgm:cxnLst>
    <dgm:cxn modelId="{62812197-504E-4585-8573-E0B8E4E0FFFC}" type="presOf" srcId="{5162D1E2-1F13-4ACB-982E-111DB26B0221}" destId="{10AC392C-51A7-4F63-AE6A-9DABA302EFF7}" srcOrd="0" destOrd="0" presId="urn:microsoft.com/office/officeart/2005/8/layout/vList5"/>
    <dgm:cxn modelId="{4E6A542B-D872-4B2A-919B-07A7ED848506}" srcId="{5162D1E2-1F13-4ACB-982E-111DB26B0221}" destId="{537C3B7D-733E-4EF9-863A-E0988E2AF6EF}" srcOrd="0" destOrd="0" parTransId="{F4DDD88F-70B2-40E6-A70A-6CE4EB8C0C46}" sibTransId="{B21BC3E1-44C8-4D26-BA66-BECAC90B2755}"/>
    <dgm:cxn modelId="{84980360-CD57-4ED5-AFD0-4445B77798B8}" type="presOf" srcId="{537C3B7D-733E-4EF9-863A-E0988E2AF6EF}" destId="{B82BD9C6-E27D-4FC2-985D-D22156C958D6}" srcOrd="0" destOrd="0" presId="urn:microsoft.com/office/officeart/2005/8/layout/vList5"/>
    <dgm:cxn modelId="{E5ECD468-BB0D-4CCB-A9B9-50ACF9477DD1}" type="presParOf" srcId="{10AC392C-51A7-4F63-AE6A-9DABA302EFF7}" destId="{71016EEC-4CDE-4A53-A44F-E501200AA154}" srcOrd="0" destOrd="0" presId="urn:microsoft.com/office/officeart/2005/8/layout/vList5"/>
    <dgm:cxn modelId="{D03C7B1C-EB9B-4DE1-B2BA-B6D4C5D5685F}" type="presParOf" srcId="{71016EEC-4CDE-4A53-A44F-E501200AA154}" destId="{B82BD9C6-E27D-4FC2-985D-D22156C958D6}" srcOrd="0" destOrd="0" presId="urn:microsoft.com/office/officeart/2005/8/layout/vList5"/>
  </dgm:cxnLst>
  <dgm:bg>
    <a:noFill/>
  </dgm:bg>
  <dgm:whole/>
  <dgm:extLst>
    <a:ext uri="http://schemas.microsoft.com/office/drawing/2008/diagram">
      <dsp:dataModelExt xmlns:dsp="http://schemas.microsoft.com/office/drawing/2008/diagram" xmlns=""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537C3B7D-733E-4EF9-863A-E0988E2AF6EF}">
      <dgm:prSet custT="1"/>
      <dgm:spPr>
        <a:gradFill flip="none" rotWithShape="1">
          <a:gsLst>
            <a:gs pos="33000">
              <a:schemeClr val="tx1">
                <a:alpha val="30000"/>
              </a:schemeClr>
            </a:gs>
            <a:gs pos="75000">
              <a:srgbClr val="CD2525"/>
            </a:gs>
          </a:gsLst>
          <a:lin ang="5400000" scaled="1"/>
          <a:tileRect/>
        </a:gradFill>
      </dgm:spPr>
      <dgm:t>
        <a:bodyPr/>
        <a:lstStyle/>
        <a:p>
          <a:pPr algn="just"/>
          <a:endParaRPr lang="en-US" sz="4100" dirty="0" smtClean="0">
            <a:solidFill>
              <a:schemeClr val="bg1"/>
            </a:solidFill>
          </a:endParaRPr>
        </a:p>
        <a:p>
          <a:pPr algn="just"/>
          <a:endParaRPr lang="en-US" sz="4100" dirty="0" smtClean="0">
            <a:solidFill>
              <a:schemeClr val="bg1"/>
            </a:solidFill>
          </a:endParaRPr>
        </a:p>
        <a:p>
          <a:pPr algn="just"/>
          <a:endParaRPr lang="en-US" sz="4100" dirty="0" smtClean="0">
            <a:solidFill>
              <a:schemeClr val="bg1"/>
            </a:solidFill>
          </a:endParaRPr>
        </a:p>
        <a:p>
          <a:pPr algn="just"/>
          <a:endParaRPr lang="en-US" sz="4100" dirty="0" smtClean="0">
            <a:solidFill>
              <a:schemeClr val="bg1"/>
            </a:solidFill>
          </a:endParaRPr>
        </a:p>
        <a:p>
          <a:pPr algn="just"/>
          <a:endParaRPr lang="en-US" sz="4100" dirty="0" smtClean="0">
            <a:solidFill>
              <a:schemeClr val="bg1"/>
            </a:solidFill>
          </a:endParaRPr>
        </a:p>
        <a:p>
          <a:pPr algn="just"/>
          <a:endParaRPr lang="en-US" sz="4100" dirty="0" smtClean="0">
            <a:solidFill>
              <a:schemeClr val="bg1"/>
            </a:solidFill>
          </a:endParaRPr>
        </a:p>
        <a:p>
          <a:pPr algn="just"/>
          <a:r>
            <a:rPr lang="en-US" sz="4100" dirty="0" smtClean="0">
              <a:solidFill>
                <a:schemeClr val="bg1"/>
              </a:solidFill>
            </a:rPr>
            <a:t> </a:t>
          </a:r>
        </a:p>
      </dgm:t>
    </dgm:pt>
    <dgm:pt modelId="{F4DDD88F-70B2-40E6-A70A-6CE4EB8C0C46}" type="parTrans" cxnId="{4E6A542B-D872-4B2A-919B-07A7ED848506}">
      <dgm:prSet/>
      <dgm:spPr/>
      <dgm:t>
        <a:bodyPr/>
        <a:lstStyle/>
        <a:p>
          <a:endParaRPr lang="en-US"/>
        </a:p>
      </dgm:t>
    </dgm:pt>
    <dgm:pt modelId="{B21BC3E1-44C8-4D26-BA66-BECAC90B2755}" type="sibTrans" cxnId="{4E6A542B-D872-4B2A-919B-07A7ED848506}">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71016EEC-4CDE-4A53-A44F-E501200AA154}" type="pres">
      <dgm:prSet presAssocID="{537C3B7D-733E-4EF9-863A-E0988E2AF6EF}" presName="linNode" presStyleCnt="0"/>
      <dgm:spPr/>
    </dgm:pt>
    <dgm:pt modelId="{B82BD9C6-E27D-4FC2-985D-D22156C958D6}" type="pres">
      <dgm:prSet presAssocID="{537C3B7D-733E-4EF9-863A-E0988E2AF6EF}" presName="parentText" presStyleLbl="node1" presStyleIdx="0" presStyleCnt="1" custScaleX="277778" custLinFactNeighborX="8290">
        <dgm:presLayoutVars>
          <dgm:chMax val="1"/>
          <dgm:bulletEnabled val="1"/>
        </dgm:presLayoutVars>
      </dgm:prSet>
      <dgm:spPr/>
      <dgm:t>
        <a:bodyPr/>
        <a:lstStyle/>
        <a:p>
          <a:endParaRPr lang="en-US"/>
        </a:p>
      </dgm:t>
    </dgm:pt>
  </dgm:ptLst>
  <dgm:cxnLst>
    <dgm:cxn modelId="{4E6A542B-D872-4B2A-919B-07A7ED848506}" srcId="{5162D1E2-1F13-4ACB-982E-111DB26B0221}" destId="{537C3B7D-733E-4EF9-863A-E0988E2AF6EF}" srcOrd="0" destOrd="0" parTransId="{F4DDD88F-70B2-40E6-A70A-6CE4EB8C0C46}" sibTransId="{B21BC3E1-44C8-4D26-BA66-BECAC90B2755}"/>
    <dgm:cxn modelId="{C00F68DC-18D9-4B01-A42C-B1BEB070D6A8}" type="presOf" srcId="{5162D1E2-1F13-4ACB-982E-111DB26B0221}" destId="{10AC392C-51A7-4F63-AE6A-9DABA302EFF7}" srcOrd="0" destOrd="0" presId="urn:microsoft.com/office/officeart/2005/8/layout/vList5"/>
    <dgm:cxn modelId="{82B015B6-A8E7-479F-8FD4-2619C77431B2}" type="presOf" srcId="{537C3B7D-733E-4EF9-863A-E0988E2AF6EF}" destId="{B82BD9C6-E27D-4FC2-985D-D22156C958D6}" srcOrd="0" destOrd="0" presId="urn:microsoft.com/office/officeart/2005/8/layout/vList5"/>
    <dgm:cxn modelId="{C3712989-5CD7-4E82-A764-B6A8A4D34784}" type="presParOf" srcId="{10AC392C-51A7-4F63-AE6A-9DABA302EFF7}" destId="{71016EEC-4CDE-4A53-A44F-E501200AA154}" srcOrd="0" destOrd="0" presId="urn:microsoft.com/office/officeart/2005/8/layout/vList5"/>
    <dgm:cxn modelId="{1A671E00-341B-4C5B-9E1D-F43AE71730D7}" type="presParOf" srcId="{71016EEC-4CDE-4A53-A44F-E501200AA154}" destId="{B82BD9C6-E27D-4FC2-985D-D22156C958D6}" srcOrd="0" destOrd="0" presId="urn:microsoft.com/office/officeart/2005/8/layout/vList5"/>
  </dgm:cxnLst>
  <dgm:bg>
    <a:noFill/>
  </dgm:bg>
  <dgm:whole/>
  <dgm:extLst>
    <a:ext uri="http://schemas.microsoft.com/office/drawing/2008/diagram">
      <dsp:dataModelExt xmlns:dsp="http://schemas.microsoft.com/office/drawing/2008/diagram" xmlns="" relId="rId3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Project 1 Data Analysis</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NeighborX="2622" custLinFactNeighborY="-64689">
        <dgm:presLayoutVars>
          <dgm:chMax val="0"/>
          <dgm:bulletEnabled val="1"/>
        </dgm:presLayoutVars>
      </dgm:prSet>
      <dgm:spPr/>
      <dgm:t>
        <a:bodyPr/>
        <a:lstStyle/>
        <a:p>
          <a:endParaRPr lang="en-US"/>
        </a:p>
      </dgm:t>
    </dgm:pt>
  </dgm:ptLst>
  <dgm:cxnLst>
    <dgm:cxn modelId="{56996ACF-D9F7-4EBB-8DF8-1699F3E6A923}" type="presOf" srcId="{5DF18161-5CE4-46A2-B0B6-5F41160BC4FE}" destId="{42C8BEEF-D1B8-466F-AC22-C9227453CDD9}" srcOrd="0" destOrd="0" presId="urn:microsoft.com/office/officeart/2005/8/layout/vList2"/>
    <dgm:cxn modelId="{38373BB5-8122-46F8-A45E-E1E681D0EC0F}" type="presOf" srcId="{81151968-965D-4E66-BDCA-38ADBD77809F}" destId="{F92A3F86-96B6-4645-8D0C-0D0FDF511E4B}"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3413ECDA-8F50-47E6-86DA-5EB5665C597F}"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5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Instrumentation</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NeighborY="5372">
        <dgm:presLayoutVars>
          <dgm:chMax val="0"/>
          <dgm:bulletEnabled val="1"/>
        </dgm:presLayoutVars>
      </dgm:prSet>
      <dgm:spPr/>
      <dgm:t>
        <a:bodyPr/>
        <a:lstStyle/>
        <a:p>
          <a:endParaRPr lang="en-US"/>
        </a:p>
      </dgm:t>
    </dgm:pt>
  </dgm:ptLst>
  <dgm:cxnLst>
    <dgm:cxn modelId="{11E0E4C0-F455-4222-BBDF-01A0C4EAD8E3}" type="presOf" srcId="{5DF18161-5CE4-46A2-B0B6-5F41160BC4FE}" destId="{42C8BEEF-D1B8-466F-AC22-C9227453CDD9}"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98B742CC-0C9E-4287-8958-535F6BB13C9B}" type="presOf" srcId="{81151968-965D-4E66-BDCA-38ADBD77809F}" destId="{F92A3F86-96B6-4645-8D0C-0D0FDF511E4B}" srcOrd="0" destOrd="0" presId="urn:microsoft.com/office/officeart/2005/8/layout/vList2"/>
    <dgm:cxn modelId="{E2F6481E-7DCA-4E1D-B9AA-6D2FF7936FF8}"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5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151968-965D-4E66-BDCA-38ADBD77809F}"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5DF18161-5CE4-46A2-B0B6-5F41160BC4FE}">
      <dgm:prSet custT="1"/>
      <dgm:spPr>
        <a:solidFill>
          <a:schemeClr val="tx1">
            <a:alpha val="60000"/>
          </a:schemeClr>
        </a:solidFill>
      </dgm:spPr>
      <dgm:t>
        <a:bodyPr/>
        <a:lstStyle/>
        <a:p>
          <a:pPr algn="ctr" rtl="0"/>
          <a:r>
            <a:rPr lang="en-US" sz="6000" b="1" dirty="0" smtClean="0">
              <a:solidFill>
                <a:schemeClr val="bg1"/>
              </a:solidFill>
            </a:rPr>
            <a:t>Project 2 Thermal Blanket Scanning</a:t>
          </a:r>
          <a:endParaRPr lang="en-US" sz="6000" b="1" dirty="0">
            <a:solidFill>
              <a:schemeClr val="bg1"/>
            </a:solidFill>
          </a:endParaRPr>
        </a:p>
      </dgm:t>
    </dgm:pt>
    <dgm:pt modelId="{A9D22CA2-015D-431C-B947-C996F98AC71D}" type="parTrans" cxnId="{24A0CD1A-67AD-4E95-884C-1CF8FB4BC303}">
      <dgm:prSet/>
      <dgm:spPr/>
      <dgm:t>
        <a:bodyPr/>
        <a:lstStyle/>
        <a:p>
          <a:endParaRPr lang="en-US"/>
        </a:p>
      </dgm:t>
    </dgm:pt>
    <dgm:pt modelId="{4B437EB0-D53D-4199-B42B-CA4D8A732472}" type="sibTrans" cxnId="{24A0CD1A-67AD-4E95-884C-1CF8FB4BC303}">
      <dgm:prSet/>
      <dgm:spPr/>
      <dgm:t>
        <a:bodyPr/>
        <a:lstStyle/>
        <a:p>
          <a:endParaRPr lang="en-US"/>
        </a:p>
      </dgm:t>
    </dgm:pt>
    <dgm:pt modelId="{F92A3F86-96B6-4645-8D0C-0D0FDF511E4B}" type="pres">
      <dgm:prSet presAssocID="{81151968-965D-4E66-BDCA-38ADBD77809F}" presName="linear" presStyleCnt="0">
        <dgm:presLayoutVars>
          <dgm:animLvl val="lvl"/>
          <dgm:resizeHandles val="exact"/>
        </dgm:presLayoutVars>
      </dgm:prSet>
      <dgm:spPr/>
      <dgm:t>
        <a:bodyPr/>
        <a:lstStyle/>
        <a:p>
          <a:endParaRPr lang="en-US"/>
        </a:p>
      </dgm:t>
    </dgm:pt>
    <dgm:pt modelId="{42C8BEEF-D1B8-466F-AC22-C9227453CDD9}" type="pres">
      <dgm:prSet presAssocID="{5DF18161-5CE4-46A2-B0B6-5F41160BC4FE}" presName="parentText" presStyleLbl="node1" presStyleIdx="0" presStyleCnt="1" custLinFactNeighborX="2622" custLinFactNeighborY="-64689">
        <dgm:presLayoutVars>
          <dgm:chMax val="0"/>
          <dgm:bulletEnabled val="1"/>
        </dgm:presLayoutVars>
      </dgm:prSet>
      <dgm:spPr/>
      <dgm:t>
        <a:bodyPr/>
        <a:lstStyle/>
        <a:p>
          <a:endParaRPr lang="en-US"/>
        </a:p>
      </dgm:t>
    </dgm:pt>
  </dgm:ptLst>
  <dgm:cxnLst>
    <dgm:cxn modelId="{9B4E7ADC-BBBB-4566-B4ED-9E44638E4858}" type="presOf" srcId="{81151968-965D-4E66-BDCA-38ADBD77809F}" destId="{F92A3F86-96B6-4645-8D0C-0D0FDF511E4B}" srcOrd="0" destOrd="0" presId="urn:microsoft.com/office/officeart/2005/8/layout/vList2"/>
    <dgm:cxn modelId="{24A0CD1A-67AD-4E95-884C-1CF8FB4BC303}" srcId="{81151968-965D-4E66-BDCA-38ADBD77809F}" destId="{5DF18161-5CE4-46A2-B0B6-5F41160BC4FE}" srcOrd="0" destOrd="0" parTransId="{A9D22CA2-015D-431C-B947-C996F98AC71D}" sibTransId="{4B437EB0-D53D-4199-B42B-CA4D8A732472}"/>
    <dgm:cxn modelId="{57E1A211-1CC7-4D09-9F84-9E6E9959AA28}" type="presOf" srcId="{5DF18161-5CE4-46A2-B0B6-5F41160BC4FE}" destId="{42C8BEEF-D1B8-466F-AC22-C9227453CDD9}" srcOrd="0" destOrd="0" presId="urn:microsoft.com/office/officeart/2005/8/layout/vList2"/>
    <dgm:cxn modelId="{031D4D6E-030B-45E5-B71D-B963763022F2}" type="presParOf" srcId="{F92A3F86-96B6-4645-8D0C-0D0FDF511E4B}" destId="{42C8BEEF-D1B8-466F-AC22-C9227453CDD9}" srcOrd="0" destOrd="0" presId="urn:microsoft.com/office/officeart/2005/8/layout/vList2"/>
  </dgm:cxnLst>
  <dgm:bg/>
  <dgm:whole/>
  <dgm:extLst>
    <a:ext uri="http://schemas.microsoft.com/office/drawing/2008/diagram">
      <dsp:dataModelExt xmlns:dsp="http://schemas.microsoft.com/office/drawing/2008/diagram" xmlns="" relId="rId6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62D1E2-1F13-4ACB-982E-111DB26B022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537C3B7D-733E-4EF9-863A-E0988E2AF6EF}">
      <dgm:prSet custT="1"/>
      <dgm:spPr>
        <a:gradFill rotWithShape="0">
          <a:gsLst>
            <a:gs pos="28000">
              <a:schemeClr val="tx1">
                <a:alpha val="30000"/>
              </a:schemeClr>
            </a:gs>
            <a:gs pos="68000">
              <a:srgbClr val="CD2525"/>
            </a:gs>
          </a:gsLst>
          <a:lin ang="17400000" scaled="0"/>
        </a:gradFill>
      </dgm:spPr>
      <dgm:t>
        <a:bodyPr/>
        <a:lstStyle/>
        <a:p>
          <a:pPr algn="just"/>
          <a:endParaRPr kumimoji="0" lang="en-US" sz="2700" b="0" i="1" u="none" strike="noStrike" cap="none" normalizeH="0" baseline="0" dirty="0" smtClean="0">
            <a:ln>
              <a:noFill/>
            </a:ln>
            <a:solidFill>
              <a:schemeClr val="bg1"/>
            </a:solidFill>
            <a:effectLst/>
            <a:latin typeface="+mn-lt"/>
            <a:ea typeface="Times New Roman" pitchFamily="18" charset="0"/>
            <a:cs typeface="Calibri" pitchFamily="34" charset="0"/>
          </a:endParaRPr>
        </a:p>
        <a:p>
          <a:pPr algn="just"/>
          <a:r>
            <a:rPr kumimoji="0" lang="en-US" sz="2700" b="0" i="1" u="none" strike="noStrike" cap="none" normalizeH="0" baseline="0" dirty="0" smtClean="0">
              <a:ln>
                <a:noFill/>
              </a:ln>
              <a:solidFill>
                <a:schemeClr val="bg1"/>
              </a:solidFill>
              <a:effectLst/>
              <a:latin typeface="+mn-lt"/>
              <a:ea typeface="Times New Roman" pitchFamily="18" charset="0"/>
              <a:cs typeface="Calibri" pitchFamily="34" charset="0"/>
            </a:rPr>
            <a:t>In this project we used the VDA-2</a:t>
          </a:r>
          <a:r>
            <a:rPr lang="en-US" sz="2700" b="0" i="1" dirty="0" smtClean="0">
              <a:solidFill>
                <a:srgbClr val="0070C0"/>
              </a:solidFill>
              <a:latin typeface="+mn-lt"/>
            </a:rPr>
            <a:t> </a:t>
          </a:r>
          <a:r>
            <a:rPr lang="en-US" sz="2700" b="0" i="1" dirty="0" smtClean="0">
              <a:solidFill>
                <a:schemeClr val="bg1"/>
              </a:solidFill>
              <a:latin typeface="+mn-lt"/>
            </a:rPr>
            <a:t>Aluminized </a:t>
          </a:r>
          <a:r>
            <a:rPr kumimoji="0" lang="en-US" sz="2700" b="0" i="1" u="none" strike="noStrike" cap="none" normalizeH="0" baseline="0" dirty="0" smtClean="0">
              <a:ln>
                <a:noFill/>
              </a:ln>
              <a:solidFill>
                <a:schemeClr val="bg1"/>
              </a:solidFill>
              <a:effectLst/>
              <a:latin typeface="+mn-lt"/>
              <a:ea typeface="Times New Roman" pitchFamily="18" charset="0"/>
              <a:cs typeface="Calibri" pitchFamily="34" charset="0"/>
            </a:rPr>
            <a:t>blanket. The thermal blanket is part of the Thermal Control sub-system. The blanket is a thin foil material that covers the entire satellite, and it does just what you would think a blanket would do: it keeps the satellite warm in the cold and cool in the heat. Satellites are exposed to both very cold and very warm temperatures (-120 to +180 degrees). Without the thermal blanket, the delicate electronics would be damaged.</a:t>
          </a:r>
        </a:p>
        <a:p>
          <a:pPr algn="just"/>
          <a:endParaRPr kumimoji="0" lang="en-US" sz="2700" b="0" i="1" u="none" strike="noStrike" cap="none" normalizeH="0" baseline="0" dirty="0" smtClean="0">
            <a:ln>
              <a:noFill/>
            </a:ln>
            <a:solidFill>
              <a:schemeClr val="bg1"/>
            </a:solidFill>
            <a:effectLst/>
            <a:latin typeface="+mn-lt"/>
            <a:ea typeface="Times New Roman" pitchFamily="18" charset="0"/>
            <a:cs typeface="Calibri" pitchFamily="34" charset="0"/>
          </a:endParaRPr>
        </a:p>
        <a:p>
          <a:pPr algn="just"/>
          <a:endParaRPr kumimoji="0" lang="en-US" sz="2700" b="0" i="1" u="none" strike="noStrike" cap="none" normalizeH="0" baseline="0" dirty="0" smtClean="0">
            <a:ln>
              <a:noFill/>
            </a:ln>
            <a:solidFill>
              <a:schemeClr val="bg1"/>
            </a:solidFill>
            <a:effectLst/>
            <a:latin typeface="+mn-lt"/>
            <a:ea typeface="Times New Roman" pitchFamily="18" charset="0"/>
            <a:cs typeface="Calibri" pitchFamily="34" charset="0"/>
          </a:endParaRPr>
        </a:p>
        <a:p>
          <a:pPr algn="just"/>
          <a:endParaRPr kumimoji="0" lang="en-US" sz="2700" b="0" i="1" u="none" strike="noStrike" cap="none" normalizeH="0" baseline="0" dirty="0" smtClean="0">
            <a:ln>
              <a:noFill/>
            </a:ln>
            <a:solidFill>
              <a:schemeClr val="bg1"/>
            </a:solidFill>
            <a:effectLst/>
            <a:latin typeface="+mn-lt"/>
          </a:endParaRPr>
        </a:p>
        <a:p>
          <a:pPr algn="just"/>
          <a:r>
            <a:rPr kumimoji="0" lang="en-US" sz="2700" b="0" i="1" u="none" strike="noStrike" cap="none" normalizeH="0" baseline="0" dirty="0" smtClean="0">
              <a:ln>
                <a:noFill/>
              </a:ln>
              <a:solidFill>
                <a:schemeClr val="bg1"/>
              </a:solidFill>
              <a:effectLst/>
              <a:latin typeface="+mn-lt"/>
            </a:rPr>
            <a:t> </a:t>
          </a:r>
        </a:p>
        <a:p>
          <a:pPr algn="just"/>
          <a:endParaRPr kumimoji="0" lang="en-US" sz="2700" b="0" i="1" u="none" strike="noStrike" cap="none" normalizeH="0" baseline="0" dirty="0" smtClean="0">
            <a:ln>
              <a:noFill/>
            </a:ln>
            <a:solidFill>
              <a:schemeClr val="bg1"/>
            </a:solidFill>
            <a:effectLst/>
            <a:latin typeface="+mn-lt"/>
          </a:endParaRPr>
        </a:p>
        <a:p>
          <a:pPr algn="just"/>
          <a:r>
            <a:rPr lang="en-US" sz="2700" b="0" i="1" dirty="0" smtClean="0">
              <a:solidFill>
                <a:schemeClr val="bg1"/>
              </a:solidFill>
              <a:latin typeface="+mn-lt"/>
            </a:rPr>
            <a:t> </a:t>
          </a:r>
        </a:p>
      </dgm:t>
    </dgm:pt>
    <dgm:pt modelId="{B21BC3E1-44C8-4D26-BA66-BECAC90B2755}" type="sibTrans" cxnId="{4E6A542B-D872-4B2A-919B-07A7ED848506}">
      <dgm:prSet/>
      <dgm:spPr/>
      <dgm:t>
        <a:bodyPr/>
        <a:lstStyle/>
        <a:p>
          <a:endParaRPr lang="en-US"/>
        </a:p>
      </dgm:t>
    </dgm:pt>
    <dgm:pt modelId="{F4DDD88F-70B2-40E6-A70A-6CE4EB8C0C46}" type="parTrans" cxnId="{4E6A542B-D872-4B2A-919B-07A7ED848506}">
      <dgm:prSet/>
      <dgm:spPr/>
      <dgm:t>
        <a:bodyPr/>
        <a:lstStyle/>
        <a:p>
          <a:endParaRPr lang="en-US"/>
        </a:p>
      </dgm:t>
    </dgm:pt>
    <dgm:pt modelId="{10AC392C-51A7-4F63-AE6A-9DABA302EFF7}" type="pres">
      <dgm:prSet presAssocID="{5162D1E2-1F13-4ACB-982E-111DB26B0221}" presName="Name0" presStyleCnt="0">
        <dgm:presLayoutVars>
          <dgm:dir/>
          <dgm:animLvl val="lvl"/>
          <dgm:resizeHandles val="exact"/>
        </dgm:presLayoutVars>
      </dgm:prSet>
      <dgm:spPr/>
      <dgm:t>
        <a:bodyPr/>
        <a:lstStyle/>
        <a:p>
          <a:endParaRPr lang="en-US"/>
        </a:p>
      </dgm:t>
    </dgm:pt>
    <dgm:pt modelId="{71016EEC-4CDE-4A53-A44F-E501200AA154}" type="pres">
      <dgm:prSet presAssocID="{537C3B7D-733E-4EF9-863A-E0988E2AF6EF}" presName="linNode" presStyleCnt="0"/>
      <dgm:spPr/>
    </dgm:pt>
    <dgm:pt modelId="{B82BD9C6-E27D-4FC2-985D-D22156C958D6}" type="pres">
      <dgm:prSet presAssocID="{537C3B7D-733E-4EF9-863A-E0988E2AF6EF}" presName="parentText" presStyleLbl="node1" presStyleIdx="0" presStyleCnt="1" custScaleX="277778" custLinFactNeighborX="-136" custLinFactNeighborY="1367">
        <dgm:presLayoutVars>
          <dgm:chMax val="1"/>
          <dgm:bulletEnabled val="1"/>
        </dgm:presLayoutVars>
      </dgm:prSet>
      <dgm:spPr/>
      <dgm:t>
        <a:bodyPr/>
        <a:lstStyle/>
        <a:p>
          <a:endParaRPr lang="en-US"/>
        </a:p>
      </dgm:t>
    </dgm:pt>
  </dgm:ptLst>
  <dgm:cxnLst>
    <dgm:cxn modelId="{F8C189C5-DCDD-4D3B-AFAA-E7B92E63E386}" type="presOf" srcId="{537C3B7D-733E-4EF9-863A-E0988E2AF6EF}" destId="{B82BD9C6-E27D-4FC2-985D-D22156C958D6}" srcOrd="0" destOrd="0" presId="urn:microsoft.com/office/officeart/2005/8/layout/vList5"/>
    <dgm:cxn modelId="{4E6A542B-D872-4B2A-919B-07A7ED848506}" srcId="{5162D1E2-1F13-4ACB-982E-111DB26B0221}" destId="{537C3B7D-733E-4EF9-863A-E0988E2AF6EF}" srcOrd="0" destOrd="0" parTransId="{F4DDD88F-70B2-40E6-A70A-6CE4EB8C0C46}" sibTransId="{B21BC3E1-44C8-4D26-BA66-BECAC90B2755}"/>
    <dgm:cxn modelId="{F9CCE7CA-C32F-47B1-8067-17813A0ED8B2}" type="presOf" srcId="{5162D1E2-1F13-4ACB-982E-111DB26B0221}" destId="{10AC392C-51A7-4F63-AE6A-9DABA302EFF7}" srcOrd="0" destOrd="0" presId="urn:microsoft.com/office/officeart/2005/8/layout/vList5"/>
    <dgm:cxn modelId="{E8276AB9-1D87-4B35-BDBA-8B63B33A5439}" type="presParOf" srcId="{10AC392C-51A7-4F63-AE6A-9DABA302EFF7}" destId="{71016EEC-4CDE-4A53-A44F-E501200AA154}" srcOrd="0" destOrd="0" presId="urn:microsoft.com/office/officeart/2005/8/layout/vList5"/>
    <dgm:cxn modelId="{4C7D3B4C-D9B0-415D-B5A7-1DCF8ADA37DE}" type="presParOf" srcId="{71016EEC-4CDE-4A53-A44F-E501200AA154}" destId="{B82BD9C6-E27D-4FC2-985D-D22156C958D6}" srcOrd="0" destOrd="0" presId="urn:microsoft.com/office/officeart/2005/8/layout/vList5"/>
  </dgm:cxnLst>
  <dgm:bg>
    <a:noFill/>
  </dgm:bg>
  <dgm:whole/>
  <dgm:extLst>
    <a:ext uri="http://schemas.microsoft.com/office/drawing/2008/diagram">
      <dsp:dataModelExt xmlns:dsp="http://schemas.microsoft.com/office/drawing/2008/diagram" xmlns="" relId="rId6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48030D-A8EC-49DC-BEEA-EC24D91077C6}">
      <dsp:nvSpPr>
        <dsp:cNvPr id="0" name=""/>
        <dsp:cNvSpPr/>
      </dsp:nvSpPr>
      <dsp:spPr>
        <a:xfrm>
          <a:off x="0" y="5655"/>
          <a:ext cx="11266595" cy="5785544"/>
        </a:xfrm>
        <a:prstGeom prst="roundRect">
          <a:avLst/>
        </a:prstGeom>
        <a:gradFill flip="none" rotWithShape="1">
          <a:gsLst>
            <a:gs pos="31000">
              <a:schemeClr val="tx1">
                <a:alpha val="30000"/>
              </a:schemeClr>
            </a:gs>
            <a:gs pos="74000">
              <a:srgbClr val="CD2525"/>
            </a:gs>
          </a:gsLst>
          <a:lin ang="8400000" scaled="0"/>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just" defTabSz="1200150" rtl="0">
            <a:lnSpc>
              <a:spcPct val="90000"/>
            </a:lnSpc>
            <a:spcBef>
              <a:spcPct val="0"/>
            </a:spcBef>
            <a:spcAft>
              <a:spcPct val="35000"/>
            </a:spcAft>
          </a:pPr>
          <a:r>
            <a:rPr lang="en-US" sz="2700" b="0" i="1" kern="1200" dirty="0" smtClean="0">
              <a:solidFill>
                <a:schemeClr val="bg1"/>
              </a:solidFill>
            </a:rPr>
            <a:t>Hubble successor, the James Webb Space Telescope (JWST) is an infrared-optimized space telescope to be launched in 2018. The goal   of JWST is to see first galaxies that formed in the early Universe, connecting the Big Bang to our own Milky Way Galaxy. In the first project, our goal is to Calibrate a CCD Detector array’s alignment such that each pixel is mapped into the coordinate system used by JWST at ambient. This procedure is to ensure proper alignment of the optical telescope with the space instrument sensor. This is done by verifying the relative positions of the PAR (Pupil Alignment Reference) at the entrance pupil with respect to the exit pupil. The instruments used in this non contact measurement procedure are the Laser Unequal Path Interferometer and the laser radar.  The second project is to find the differences of scanning an object with a smooth blanket, wrinkle blanket and without the blanket by using the Laser Radar and the software Spatial Analyzer. </a:t>
          </a:r>
          <a:endParaRPr lang="en-US" sz="2700" b="0" i="1" kern="1200" dirty="0">
            <a:solidFill>
              <a:schemeClr val="bg1"/>
            </a:solidFill>
          </a:endParaRPr>
        </a:p>
      </dsp:txBody>
      <dsp:txXfrm>
        <a:off x="0" y="5655"/>
        <a:ext cx="11266595" cy="578554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0"/>
          <a:ext cx="4495800" cy="837326"/>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Conclusion </a:t>
          </a:r>
          <a:endParaRPr lang="en-US" sz="6000" b="1" kern="1200" dirty="0">
            <a:solidFill>
              <a:schemeClr val="bg1"/>
            </a:solidFill>
          </a:endParaRPr>
        </a:p>
      </dsp:txBody>
      <dsp:txXfrm>
        <a:off x="0" y="0"/>
        <a:ext cx="4495800" cy="83732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48030D-A8EC-49DC-BEEA-EC24D91077C6}">
      <dsp:nvSpPr>
        <dsp:cNvPr id="0" name=""/>
        <dsp:cNvSpPr/>
      </dsp:nvSpPr>
      <dsp:spPr>
        <a:xfrm>
          <a:off x="0" y="0"/>
          <a:ext cx="15448979" cy="14387735"/>
        </a:xfrm>
        <a:prstGeom prst="roundRect">
          <a:avLst/>
        </a:prstGeom>
        <a:gradFill flip="none" rotWithShape="1">
          <a:gsLst>
            <a:gs pos="31000">
              <a:schemeClr val="tx1">
                <a:alpha val="30000"/>
              </a:schemeClr>
            </a:gs>
            <a:gs pos="74000">
              <a:srgbClr val="CD2525"/>
            </a:gs>
          </a:gsLst>
          <a:lin ang="10800000" scaled="0"/>
          <a:tileRect/>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just" defTabSz="1200150" rtl="0">
            <a:lnSpc>
              <a:spcPct val="90000"/>
            </a:lnSpc>
            <a:spcBef>
              <a:spcPct val="0"/>
            </a:spcBef>
            <a:spcAft>
              <a:spcPct val="35000"/>
            </a:spcAft>
          </a:pPr>
          <a:r>
            <a:rPr lang="en-US" sz="2700" b="0" i="1" kern="1200" dirty="0" smtClean="0">
              <a:solidFill>
                <a:schemeClr val="bg1"/>
              </a:solidFill>
            </a:rPr>
            <a:t>1. Setup  the MIC -1 interferometer</a:t>
          </a:r>
        </a:p>
        <a:p>
          <a:pPr lvl="0" algn="just" defTabSz="1200150">
            <a:lnSpc>
              <a:spcPct val="90000"/>
            </a:lnSpc>
            <a:spcBef>
              <a:spcPct val="0"/>
            </a:spcBef>
            <a:spcAft>
              <a:spcPct val="35000"/>
            </a:spcAft>
          </a:pPr>
          <a:r>
            <a:rPr lang="en-US" sz="2700" b="0" i="1" kern="1200" dirty="0" smtClean="0">
              <a:solidFill>
                <a:schemeClr val="bg1"/>
              </a:solidFill>
            </a:rPr>
            <a:t>2. Install a polarizer or ND filter to reduce beam power</a:t>
          </a:r>
        </a:p>
        <a:p>
          <a:pPr lvl="0" algn="just" defTabSz="1200150">
            <a:lnSpc>
              <a:spcPct val="90000"/>
            </a:lnSpc>
            <a:spcBef>
              <a:spcPct val="0"/>
            </a:spcBef>
            <a:spcAft>
              <a:spcPct val="35000"/>
            </a:spcAft>
          </a:pPr>
          <a:r>
            <a:rPr lang="en-US" sz="2700" b="0" i="1" kern="1200" dirty="0" smtClean="0">
              <a:solidFill>
                <a:schemeClr val="bg1"/>
              </a:solidFill>
            </a:rPr>
            <a:t>3. Position a 0.5 inch tooling ball  (TB) at the focus of the interferometer.  Use an objective with a longer focus distance (at least an inch or so).</a:t>
          </a:r>
        </a:p>
        <a:p>
          <a:pPr lvl="0" algn="just" defTabSz="1200150">
            <a:lnSpc>
              <a:spcPct val="90000"/>
            </a:lnSpc>
            <a:spcBef>
              <a:spcPct val="0"/>
            </a:spcBef>
            <a:spcAft>
              <a:spcPct val="35000"/>
            </a:spcAft>
          </a:pPr>
          <a:r>
            <a:rPr lang="en-US" sz="2700" b="0" i="1" kern="1200" dirty="0" smtClean="0">
              <a:solidFill>
                <a:schemeClr val="bg1"/>
              </a:solidFill>
            </a:rPr>
            <a:t>4. Fine adjust TB position until the </a:t>
          </a:r>
          <a:r>
            <a:rPr lang="en-US" sz="2700" b="0" i="1" kern="1200" dirty="0" err="1" smtClean="0">
              <a:solidFill>
                <a:schemeClr val="bg1"/>
              </a:solidFill>
            </a:rPr>
            <a:t>interferogram</a:t>
          </a:r>
          <a:r>
            <a:rPr lang="en-US" sz="2700" b="0" i="1" kern="1200" dirty="0" smtClean="0">
              <a:solidFill>
                <a:schemeClr val="bg1"/>
              </a:solidFill>
            </a:rPr>
            <a:t> indicates focus. </a:t>
          </a:r>
        </a:p>
        <a:p>
          <a:pPr lvl="0" algn="just" defTabSz="1200150">
            <a:lnSpc>
              <a:spcPct val="90000"/>
            </a:lnSpc>
            <a:spcBef>
              <a:spcPct val="0"/>
            </a:spcBef>
            <a:spcAft>
              <a:spcPct val="35000"/>
            </a:spcAft>
          </a:pPr>
          <a:r>
            <a:rPr lang="en-US" sz="2700" b="0" i="1" kern="1200" dirty="0" smtClean="0">
              <a:solidFill>
                <a:schemeClr val="bg1"/>
              </a:solidFill>
            </a:rPr>
            <a:t>5. Open a new collection in SA.</a:t>
          </a:r>
        </a:p>
        <a:p>
          <a:pPr lvl="0" algn="just" defTabSz="1200150">
            <a:lnSpc>
              <a:spcPct val="90000"/>
            </a:lnSpc>
            <a:spcBef>
              <a:spcPct val="0"/>
            </a:spcBef>
            <a:spcAft>
              <a:spcPct val="35000"/>
            </a:spcAft>
          </a:pPr>
          <a:r>
            <a:rPr lang="en-US" sz="2700" b="0" i="1" kern="1200" dirty="0" smtClean="0">
              <a:solidFill>
                <a:schemeClr val="bg1"/>
              </a:solidFill>
            </a:rPr>
            <a:t>6. Measure the TB with the laser radar using “tooling ball 0.5 inch” mode.  </a:t>
          </a:r>
        </a:p>
        <a:p>
          <a:pPr lvl="0" algn="just" defTabSz="1200150">
            <a:lnSpc>
              <a:spcPct val="90000"/>
            </a:lnSpc>
            <a:spcBef>
              <a:spcPct val="0"/>
            </a:spcBef>
            <a:spcAft>
              <a:spcPct val="35000"/>
            </a:spcAft>
          </a:pPr>
          <a:r>
            <a:rPr lang="en-US" sz="2700" b="0" i="1" kern="1200" dirty="0" smtClean="0">
              <a:solidFill>
                <a:schemeClr val="bg1"/>
              </a:solidFill>
            </a:rPr>
            <a:t>Name the group detector face and name the point appropriately. </a:t>
          </a:r>
        </a:p>
        <a:p>
          <a:pPr lvl="0" algn="just" defTabSz="1200150">
            <a:lnSpc>
              <a:spcPct val="90000"/>
            </a:lnSpc>
            <a:spcBef>
              <a:spcPct val="0"/>
            </a:spcBef>
            <a:spcAft>
              <a:spcPct val="35000"/>
            </a:spcAft>
          </a:pPr>
          <a:r>
            <a:rPr lang="en-US" sz="2700" b="0" i="1" kern="1200" dirty="0" smtClean="0">
              <a:solidFill>
                <a:schemeClr val="bg1"/>
              </a:solidFill>
            </a:rPr>
            <a:t>Note the tooling ball are installed in the frame of the CCD. The CCD </a:t>
          </a:r>
        </a:p>
        <a:p>
          <a:pPr lvl="0" algn="just" defTabSz="1200150">
            <a:lnSpc>
              <a:spcPct val="90000"/>
            </a:lnSpc>
            <a:spcBef>
              <a:spcPct val="0"/>
            </a:spcBef>
            <a:spcAft>
              <a:spcPct val="35000"/>
            </a:spcAft>
          </a:pPr>
          <a:r>
            <a:rPr lang="en-US" sz="2700" b="0" i="1" kern="1200" dirty="0" smtClean="0">
              <a:solidFill>
                <a:schemeClr val="bg1"/>
              </a:solidFill>
            </a:rPr>
            <a:t>has 4 TB’s in each corner. </a:t>
          </a:r>
        </a:p>
        <a:p>
          <a:pPr lvl="0" algn="just" defTabSz="1200150">
            <a:lnSpc>
              <a:spcPct val="90000"/>
            </a:lnSpc>
            <a:spcBef>
              <a:spcPct val="0"/>
            </a:spcBef>
            <a:spcAft>
              <a:spcPct val="35000"/>
            </a:spcAft>
          </a:pPr>
          <a:r>
            <a:rPr lang="en-US" sz="2700" b="0" i="1" kern="1200" dirty="0" smtClean="0">
              <a:solidFill>
                <a:schemeClr val="bg1"/>
              </a:solidFill>
            </a:rPr>
            <a:t>7. Remove the TB and place the detector at the focus.  </a:t>
          </a:r>
        </a:p>
        <a:p>
          <a:pPr lvl="0" algn="just" defTabSz="1200150">
            <a:lnSpc>
              <a:spcPct val="90000"/>
            </a:lnSpc>
            <a:spcBef>
              <a:spcPct val="0"/>
            </a:spcBef>
            <a:spcAft>
              <a:spcPct val="35000"/>
            </a:spcAft>
          </a:pPr>
          <a:r>
            <a:rPr lang="en-US" sz="2700" b="0" i="1" kern="1200" dirty="0" smtClean="0">
              <a:solidFill>
                <a:schemeClr val="bg1"/>
              </a:solidFill>
            </a:rPr>
            <a:t>The detector will be aligned so that the beam hits the center of the CCD array.</a:t>
          </a:r>
        </a:p>
        <a:p>
          <a:pPr lvl="0" algn="just" defTabSz="1200150">
            <a:lnSpc>
              <a:spcPct val="90000"/>
            </a:lnSpc>
            <a:spcBef>
              <a:spcPct val="0"/>
            </a:spcBef>
            <a:spcAft>
              <a:spcPct val="35000"/>
            </a:spcAft>
          </a:pPr>
          <a:r>
            <a:rPr lang="en-US" sz="2700" b="0" i="1" kern="1200" dirty="0" smtClean="0">
              <a:solidFill>
                <a:schemeClr val="bg1"/>
              </a:solidFill>
            </a:rPr>
            <a:t>8. Power on detector and computer and obtain an image.</a:t>
          </a:r>
        </a:p>
        <a:p>
          <a:pPr lvl="0" algn="just" defTabSz="1200150">
            <a:lnSpc>
              <a:spcPct val="90000"/>
            </a:lnSpc>
            <a:spcBef>
              <a:spcPct val="0"/>
            </a:spcBef>
            <a:spcAft>
              <a:spcPct val="35000"/>
            </a:spcAft>
          </a:pPr>
          <a:r>
            <a:rPr lang="en-US" sz="2700" b="0" i="1" kern="1200" dirty="0" smtClean="0">
              <a:solidFill>
                <a:schemeClr val="bg1"/>
              </a:solidFill>
            </a:rPr>
            <a:t>9. Adjust the detector (on stages) so that the beam is at best focus.  </a:t>
          </a:r>
        </a:p>
        <a:p>
          <a:pPr lvl="0" algn="just" defTabSz="1200150">
            <a:lnSpc>
              <a:spcPct val="90000"/>
            </a:lnSpc>
            <a:spcBef>
              <a:spcPct val="0"/>
            </a:spcBef>
            <a:spcAft>
              <a:spcPct val="35000"/>
            </a:spcAft>
          </a:pPr>
          <a:r>
            <a:rPr lang="en-US" sz="2700" b="0" i="1" kern="1200" dirty="0" smtClean="0">
              <a:solidFill>
                <a:schemeClr val="bg1"/>
              </a:solidFill>
            </a:rPr>
            <a:t>10. Remove interferometer objective and align the detector in angle.</a:t>
          </a:r>
        </a:p>
        <a:p>
          <a:pPr lvl="0" algn="just" defTabSz="1200150">
            <a:lnSpc>
              <a:spcPct val="90000"/>
            </a:lnSpc>
            <a:spcBef>
              <a:spcPct val="0"/>
            </a:spcBef>
            <a:spcAft>
              <a:spcPct val="35000"/>
            </a:spcAft>
          </a:pPr>
          <a:r>
            <a:rPr lang="en-US" sz="2700" b="0" i="1" kern="1200" dirty="0" smtClean="0">
              <a:solidFill>
                <a:schemeClr val="bg1"/>
              </a:solidFill>
            </a:rPr>
            <a:t>11. Repeat steps 8-10 iteratively until alignment is achieved within reason.</a:t>
          </a:r>
        </a:p>
        <a:p>
          <a:pPr lvl="0" algn="just" defTabSz="1200150">
            <a:lnSpc>
              <a:spcPct val="90000"/>
            </a:lnSpc>
            <a:spcBef>
              <a:spcPct val="0"/>
            </a:spcBef>
            <a:spcAft>
              <a:spcPct val="35000"/>
            </a:spcAft>
          </a:pPr>
          <a:r>
            <a:rPr lang="en-US" sz="2700" b="0" i="1" kern="1200" dirty="0" smtClean="0">
              <a:solidFill>
                <a:schemeClr val="bg1"/>
              </a:solidFill>
            </a:rPr>
            <a:t>12. Take an image of the laser spot.  Settings are necessary</a:t>
          </a:r>
        </a:p>
        <a:p>
          <a:pPr lvl="0" algn="just" defTabSz="1200150">
            <a:lnSpc>
              <a:spcPct val="90000"/>
            </a:lnSpc>
            <a:spcBef>
              <a:spcPct val="0"/>
            </a:spcBef>
            <a:spcAft>
              <a:spcPct val="35000"/>
            </a:spcAft>
          </a:pPr>
          <a:r>
            <a:rPr lang="en-US" sz="2700" b="0" i="1" kern="1200" dirty="0" smtClean="0">
              <a:solidFill>
                <a:schemeClr val="bg1"/>
              </a:solidFill>
            </a:rPr>
            <a:t> so that none of the pixels are saturated.</a:t>
          </a:r>
        </a:p>
        <a:p>
          <a:pPr lvl="0" algn="just" defTabSz="1200150">
            <a:lnSpc>
              <a:spcPct val="90000"/>
            </a:lnSpc>
            <a:spcBef>
              <a:spcPct val="0"/>
            </a:spcBef>
            <a:spcAft>
              <a:spcPct val="35000"/>
            </a:spcAft>
          </a:pPr>
          <a:r>
            <a:rPr lang="en-US" sz="2700" b="0" i="1" kern="1200" dirty="0" smtClean="0">
              <a:solidFill>
                <a:schemeClr val="bg1"/>
              </a:solidFill>
            </a:rPr>
            <a:t>13. Scan the detector surface using vision scan.</a:t>
          </a:r>
        </a:p>
        <a:p>
          <a:pPr lvl="0" algn="just" defTabSz="1200150">
            <a:lnSpc>
              <a:spcPct val="90000"/>
            </a:lnSpc>
            <a:spcBef>
              <a:spcPct val="0"/>
            </a:spcBef>
            <a:spcAft>
              <a:spcPct val="35000"/>
            </a:spcAft>
          </a:pPr>
          <a:r>
            <a:rPr lang="en-US" sz="2700" b="0" i="1" kern="1200" dirty="0" smtClean="0">
              <a:solidFill>
                <a:schemeClr val="bg1"/>
              </a:solidFill>
            </a:rPr>
            <a:t>14. Scan the detector surface with fast metrology scan.</a:t>
          </a:r>
        </a:p>
        <a:p>
          <a:pPr lvl="0" algn="just" defTabSz="1200150">
            <a:lnSpc>
              <a:spcPct val="90000"/>
            </a:lnSpc>
            <a:spcBef>
              <a:spcPct val="0"/>
            </a:spcBef>
            <a:spcAft>
              <a:spcPct val="35000"/>
            </a:spcAft>
          </a:pPr>
          <a:r>
            <a:rPr lang="en-US" sz="2700" b="0" i="1" kern="1200" dirty="0" smtClean="0">
              <a:solidFill>
                <a:schemeClr val="bg1"/>
              </a:solidFill>
            </a:rPr>
            <a:t>-Scan the detector surface with metrology scan.</a:t>
          </a:r>
        </a:p>
        <a:p>
          <a:pPr lvl="0" algn="just" defTabSz="1200150">
            <a:lnSpc>
              <a:spcPct val="90000"/>
            </a:lnSpc>
            <a:spcBef>
              <a:spcPct val="0"/>
            </a:spcBef>
            <a:spcAft>
              <a:spcPct val="35000"/>
            </a:spcAft>
          </a:pPr>
          <a:r>
            <a:rPr lang="en-US" sz="2700" b="0" i="1" kern="1200" dirty="0" smtClean="0">
              <a:solidFill>
                <a:schemeClr val="bg1"/>
              </a:solidFill>
            </a:rPr>
            <a:t>15. Measure the TB tie points on the detector.</a:t>
          </a:r>
        </a:p>
        <a:p>
          <a:pPr lvl="0" algn="just" defTabSz="1200150">
            <a:lnSpc>
              <a:spcPct val="90000"/>
            </a:lnSpc>
            <a:spcBef>
              <a:spcPct val="0"/>
            </a:spcBef>
            <a:spcAft>
              <a:spcPct val="35000"/>
            </a:spcAft>
          </a:pPr>
          <a:r>
            <a:rPr lang="en-US" sz="2700" b="0" i="1" kern="1200" dirty="0" smtClean="0">
              <a:solidFill>
                <a:schemeClr val="bg1"/>
              </a:solidFill>
            </a:rPr>
            <a:t>16. Remove CCD and realign 0.5 inch TB to interferometer.</a:t>
          </a:r>
        </a:p>
        <a:p>
          <a:pPr lvl="0" algn="just" defTabSz="1200150">
            <a:lnSpc>
              <a:spcPct val="90000"/>
            </a:lnSpc>
            <a:spcBef>
              <a:spcPct val="0"/>
            </a:spcBef>
            <a:spcAft>
              <a:spcPct val="35000"/>
            </a:spcAft>
          </a:pPr>
          <a:r>
            <a:rPr lang="en-US" sz="2700" b="0" i="1" kern="1200" dirty="0" smtClean="0">
              <a:solidFill>
                <a:schemeClr val="bg1"/>
              </a:solidFill>
            </a:rPr>
            <a:t>17. Measure the 0.5 inch TB again with LR.</a:t>
          </a:r>
        </a:p>
        <a:p>
          <a:pPr lvl="0" algn="just" defTabSz="1200150">
            <a:lnSpc>
              <a:spcPct val="90000"/>
            </a:lnSpc>
            <a:spcBef>
              <a:spcPct val="0"/>
            </a:spcBef>
            <a:spcAft>
              <a:spcPct val="35000"/>
            </a:spcAft>
          </a:pPr>
          <a:r>
            <a:rPr lang="en-US" sz="2700" b="0" i="1" kern="1200" dirty="0" smtClean="0">
              <a:solidFill>
                <a:schemeClr val="bg1"/>
              </a:solidFill>
            </a:rPr>
            <a:t>18. Move CCD in plane to the next spot</a:t>
          </a:r>
        </a:p>
        <a:p>
          <a:pPr lvl="0" algn="just" defTabSz="1200150">
            <a:lnSpc>
              <a:spcPct val="90000"/>
            </a:lnSpc>
            <a:spcBef>
              <a:spcPct val="0"/>
            </a:spcBef>
            <a:spcAft>
              <a:spcPct val="35000"/>
            </a:spcAft>
          </a:pPr>
          <a:r>
            <a:rPr lang="en-US" sz="2700" b="0" i="1" kern="1200" dirty="0" smtClean="0">
              <a:solidFill>
                <a:schemeClr val="bg1"/>
              </a:solidFill>
            </a:rPr>
            <a:t>19. Repeat steps 9-18 (skip steps 13-16).  Open a new collection and instrument for each spot.</a:t>
          </a:r>
          <a:endParaRPr lang="en-US" sz="2700" b="0" i="1" kern="1200" dirty="0">
            <a:solidFill>
              <a:schemeClr val="bg1"/>
            </a:solidFill>
          </a:endParaRPr>
        </a:p>
      </dsp:txBody>
      <dsp:txXfrm>
        <a:off x="0" y="0"/>
        <a:ext cx="15448979" cy="1438773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48030D-A8EC-49DC-BEEA-EC24D91077C6}">
      <dsp:nvSpPr>
        <dsp:cNvPr id="0" name=""/>
        <dsp:cNvSpPr/>
      </dsp:nvSpPr>
      <dsp:spPr>
        <a:xfrm>
          <a:off x="0" y="0"/>
          <a:ext cx="12180103" cy="2870200"/>
        </a:xfrm>
        <a:prstGeom prst="roundRect">
          <a:avLst/>
        </a:prstGeom>
        <a:gradFill flip="none" rotWithShape="1">
          <a:gsLst>
            <a:gs pos="31000">
              <a:schemeClr val="tx1">
                <a:alpha val="30000"/>
              </a:schemeClr>
            </a:gs>
            <a:gs pos="74000">
              <a:srgbClr val="CD2525"/>
            </a:gs>
          </a:gsLst>
          <a:lin ang="17400000" scaled="0"/>
          <a:tileRect/>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just" defTabSz="1111250" rtl="0">
            <a:lnSpc>
              <a:spcPct val="90000"/>
            </a:lnSpc>
            <a:spcBef>
              <a:spcPct val="0"/>
            </a:spcBef>
            <a:spcAft>
              <a:spcPct val="35000"/>
            </a:spcAft>
          </a:pPr>
          <a:r>
            <a:rPr lang="en-US" sz="2500" b="0" i="1" kern="1200" dirty="0" smtClean="0">
              <a:solidFill>
                <a:schemeClr val="bg1"/>
              </a:solidFill>
            </a:rPr>
            <a:t>For project 1 we compared the data from two different sources, one is the SA and the other one is Image J. You can see the good agreement between the two software packages. We compare both measurements and obtained a maximum difference between retrievals of 0.071 mm and the minimum of 0.015 mm. The tie points (positions of TBs in  SA) for the TB’s on the plane of the CCD and the ones on the frame of the CCD, we were able to fit all the pixels in the same coordinate system and determine the distance between each TB and each pixel.</a:t>
          </a:r>
          <a:endParaRPr lang="en-US" sz="2500" b="0" i="1" kern="1200" dirty="0">
            <a:solidFill>
              <a:schemeClr val="bg1"/>
            </a:solidFill>
          </a:endParaRPr>
        </a:p>
      </dsp:txBody>
      <dsp:txXfrm>
        <a:off x="0" y="0"/>
        <a:ext cx="12180103" cy="28702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327"/>
          <a:ext cx="6530340" cy="973339"/>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References</a:t>
          </a:r>
          <a:endParaRPr lang="en-US" sz="6000" b="1" kern="1200" dirty="0">
            <a:solidFill>
              <a:schemeClr val="bg1"/>
            </a:solidFill>
          </a:endParaRPr>
        </a:p>
      </dsp:txBody>
      <dsp:txXfrm>
        <a:off x="0" y="327"/>
        <a:ext cx="6530340" cy="97333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BD9C6-E27D-4FC2-985D-D22156C958D6}">
      <dsp:nvSpPr>
        <dsp:cNvPr id="0" name=""/>
        <dsp:cNvSpPr/>
      </dsp:nvSpPr>
      <dsp:spPr>
        <a:xfrm>
          <a:off x="11450" y="4316"/>
          <a:ext cx="11723349" cy="4415283"/>
        </a:xfrm>
        <a:prstGeom prst="roundRect">
          <a:avLst/>
        </a:prstGeom>
        <a:gradFill rotWithShape="0">
          <a:gsLst>
            <a:gs pos="28000">
              <a:schemeClr val="tx1">
                <a:alpha val="30000"/>
              </a:schemeClr>
            </a:gs>
            <a:gs pos="68000">
              <a:srgbClr val="CD2525"/>
            </a:gs>
          </a:gsLst>
          <a:lin ang="7200000" scaled="0"/>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just" defTabSz="1111250">
            <a:lnSpc>
              <a:spcPct val="90000"/>
            </a:lnSpc>
            <a:spcBef>
              <a:spcPct val="0"/>
            </a:spcBef>
            <a:spcAft>
              <a:spcPct val="35000"/>
            </a:spcAft>
          </a:pPr>
          <a:r>
            <a:rPr kumimoji="0" lang="en-US" sz="2500" b="0" i="1" u="none" strike="noStrike" kern="1200" cap="none" normalizeH="0" baseline="0" dirty="0" smtClean="0">
              <a:ln>
                <a:noFill/>
              </a:ln>
              <a:solidFill>
                <a:schemeClr val="bg1"/>
              </a:solidFill>
              <a:effectLst/>
              <a:latin typeface="+mn-lt"/>
              <a:ea typeface="Times New Roman" pitchFamily="18" charset="0"/>
              <a:cs typeface="Calibri" pitchFamily="34" charset="0"/>
            </a:rPr>
            <a:t>- SA Training Manual, New River Kinematics inc. 11-14-2004</a:t>
          </a:r>
        </a:p>
        <a:p>
          <a:pPr lvl="0" algn="just" defTabSz="1111250">
            <a:lnSpc>
              <a:spcPct val="90000"/>
            </a:lnSpc>
            <a:spcBef>
              <a:spcPct val="0"/>
            </a:spcBef>
            <a:spcAft>
              <a:spcPct val="35000"/>
            </a:spcAft>
          </a:pPr>
          <a:r>
            <a:rPr kumimoji="0" lang="en-US" sz="2500" b="0" i="1" u="none" strike="noStrike" kern="1200" cap="none" normalizeH="0" baseline="0" dirty="0" smtClean="0">
              <a:ln>
                <a:noFill/>
              </a:ln>
              <a:solidFill>
                <a:schemeClr val="bg1"/>
              </a:solidFill>
              <a:effectLst/>
              <a:latin typeface="+mn-lt"/>
              <a:ea typeface="Times New Roman" pitchFamily="18" charset="0"/>
              <a:cs typeface="Calibri" pitchFamily="34" charset="0"/>
            </a:rPr>
            <a:t>-User Manual SA (Spatial Analyzer)2011-12-22 </a:t>
          </a:r>
        </a:p>
        <a:p>
          <a:pPr lvl="0" algn="just" defTabSz="1111250">
            <a:lnSpc>
              <a:spcPct val="90000"/>
            </a:lnSpc>
            <a:spcBef>
              <a:spcPct val="0"/>
            </a:spcBef>
            <a:spcAft>
              <a:spcPct val="35000"/>
            </a:spcAft>
          </a:pPr>
          <a:r>
            <a:rPr kumimoji="0" lang="en-US" sz="2500" b="0" i="1" u="none" strike="noStrike" kern="1200" cap="none" normalizeH="0" baseline="0" dirty="0" smtClean="0">
              <a:ln>
                <a:noFill/>
              </a:ln>
              <a:solidFill>
                <a:schemeClr val="bg1"/>
              </a:solidFill>
              <a:effectLst/>
              <a:latin typeface="+mn-lt"/>
              <a:ea typeface="Times New Roman" pitchFamily="18" charset="0"/>
              <a:cs typeface="Calibri" pitchFamily="34" charset="0"/>
            </a:rPr>
            <a:t>-</a:t>
          </a:r>
          <a:r>
            <a:rPr lang="en-US" sz="2500" b="0" i="1" kern="1200" dirty="0" smtClean="0">
              <a:solidFill>
                <a:schemeClr val="bg1"/>
              </a:solidFill>
              <a:latin typeface="+mn-lt"/>
            </a:rPr>
            <a:t>Introduction to Large Scale Portable Metrology, Metris.</a:t>
          </a:r>
          <a:endParaRPr kumimoji="0" lang="en-US" sz="2500" b="0" i="1" u="none" strike="noStrike" kern="1200" cap="none" normalizeH="0" baseline="0" dirty="0" smtClean="0">
            <a:ln>
              <a:noFill/>
            </a:ln>
            <a:solidFill>
              <a:schemeClr val="bg1"/>
            </a:solidFill>
            <a:effectLst/>
            <a:latin typeface="+mn-lt"/>
            <a:ea typeface="Times New Roman" pitchFamily="18" charset="0"/>
            <a:cs typeface="Calibri" pitchFamily="34" charset="0"/>
          </a:endParaRPr>
        </a:p>
        <a:p>
          <a:pPr lvl="0" algn="just" defTabSz="1111250">
            <a:lnSpc>
              <a:spcPct val="90000"/>
            </a:lnSpc>
            <a:spcBef>
              <a:spcPct val="0"/>
            </a:spcBef>
            <a:spcAft>
              <a:spcPct val="35000"/>
            </a:spcAft>
          </a:pPr>
          <a:r>
            <a:rPr kumimoji="0" lang="en-US" sz="2500" b="0" i="1" u="none" strike="noStrike" kern="1200" cap="none" normalizeH="0" baseline="0" dirty="0" smtClean="0">
              <a:ln>
                <a:noFill/>
              </a:ln>
              <a:solidFill>
                <a:schemeClr val="bg1"/>
              </a:solidFill>
              <a:effectLst/>
              <a:latin typeface="+mn-lt"/>
              <a:ea typeface="Times New Roman" pitchFamily="18" charset="0"/>
              <a:cs typeface="Calibri" pitchFamily="34" charset="0"/>
            </a:rPr>
            <a:t>-</a:t>
          </a:r>
          <a:r>
            <a:rPr lang="en-US" sz="2500" b="0" i="1" kern="1200" dirty="0" smtClean="0">
              <a:latin typeface="+mn-lt"/>
            </a:rPr>
            <a:t>NASA - NASA Goddard Engineers Testing Webb Telescope's OSIM </a:t>
          </a:r>
        </a:p>
        <a:p>
          <a:pPr lvl="0" algn="just" defTabSz="1111250" rtl="0">
            <a:lnSpc>
              <a:spcPct val="90000"/>
            </a:lnSpc>
            <a:spcBef>
              <a:spcPct val="0"/>
            </a:spcBef>
            <a:spcAft>
              <a:spcPct val="35000"/>
            </a:spcAft>
          </a:pPr>
          <a:r>
            <a:rPr lang="en-US" sz="2500" b="0" i="1" kern="1200" dirty="0" smtClean="0">
              <a:latin typeface="+mn-lt"/>
            </a:rPr>
            <a:t>www.nasa.gov/topics/technology/features/webb_osim.html</a:t>
          </a:r>
        </a:p>
        <a:p>
          <a:pPr lvl="0" algn="just" defTabSz="1111250" rtl="0">
            <a:lnSpc>
              <a:spcPct val="90000"/>
            </a:lnSpc>
            <a:spcBef>
              <a:spcPct val="0"/>
            </a:spcBef>
            <a:spcAft>
              <a:spcPct val="35000"/>
            </a:spcAft>
          </a:pPr>
          <a:r>
            <a:rPr lang="en-US" sz="2500" b="0" i="1" kern="1200" dirty="0" smtClean="0">
              <a:latin typeface="+mn-lt"/>
            </a:rPr>
            <a:t>-Alta U16M - Apogee Instruments, Incwww.ccd.com/alta_u16m.html </a:t>
          </a:r>
        </a:p>
        <a:p>
          <a:pPr lvl="0" algn="just" defTabSz="1111250" rtl="0">
            <a:lnSpc>
              <a:spcPct val="90000"/>
            </a:lnSpc>
            <a:spcBef>
              <a:spcPct val="0"/>
            </a:spcBef>
            <a:spcAft>
              <a:spcPct val="35000"/>
            </a:spcAft>
          </a:pPr>
          <a:r>
            <a:rPr lang="en-US" sz="2500" b="0" i="1" kern="1200" dirty="0" smtClean="0">
              <a:latin typeface="+mn-lt"/>
            </a:rPr>
            <a:t>-James Webb Space Telescope, Fine Guidance Sensor Engineering Test Unit Metrology Procedure, November 3, 2011, Goddard Space Flight Center.</a:t>
          </a:r>
        </a:p>
        <a:p>
          <a:pPr lvl="0" algn="just" defTabSz="1111250" rtl="0">
            <a:lnSpc>
              <a:spcPct val="90000"/>
            </a:lnSpc>
            <a:spcBef>
              <a:spcPct val="0"/>
            </a:spcBef>
            <a:spcAft>
              <a:spcPct val="35000"/>
            </a:spcAft>
          </a:pPr>
          <a:r>
            <a:rPr lang="en-US" sz="2500" b="0" i="1" kern="1200" dirty="0" smtClean="0">
              <a:solidFill>
                <a:schemeClr val="bg1"/>
              </a:solidFill>
              <a:latin typeface="+mn-lt"/>
            </a:rPr>
            <a:t>-MIC-1 Laser Interferometer User Guide, </a:t>
          </a:r>
          <a:r>
            <a:rPr lang="en-US" sz="2500" b="0" i="1" kern="1200" dirty="0" err="1" smtClean="0">
              <a:solidFill>
                <a:schemeClr val="bg1"/>
              </a:solidFill>
              <a:latin typeface="+mn-lt"/>
            </a:rPr>
            <a:t>Buccini</a:t>
          </a:r>
          <a:r>
            <a:rPr lang="en-US" sz="2500" b="0" i="1" kern="1200" dirty="0" smtClean="0">
              <a:solidFill>
                <a:schemeClr val="bg1"/>
              </a:solidFill>
              <a:latin typeface="+mn-lt"/>
            </a:rPr>
            <a:t> Instrument Company   </a:t>
          </a:r>
        </a:p>
      </dsp:txBody>
      <dsp:txXfrm>
        <a:off x="11450" y="4316"/>
        <a:ext cx="11723349" cy="441528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48030D-A8EC-49DC-BEEA-EC24D91077C6}">
      <dsp:nvSpPr>
        <dsp:cNvPr id="0" name=""/>
        <dsp:cNvSpPr/>
      </dsp:nvSpPr>
      <dsp:spPr>
        <a:xfrm>
          <a:off x="11004" y="0"/>
          <a:ext cx="11266595" cy="4724399"/>
        </a:xfrm>
        <a:prstGeom prst="roundRect">
          <a:avLst/>
        </a:prstGeom>
        <a:gradFill flip="none" rotWithShape="1">
          <a:gsLst>
            <a:gs pos="31000">
              <a:schemeClr val="tx1">
                <a:alpha val="30000"/>
              </a:schemeClr>
            </a:gs>
            <a:gs pos="74000">
              <a:srgbClr val="CD2525"/>
            </a:gs>
          </a:gsLst>
          <a:lin ang="8400000" scaled="0"/>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just" defTabSz="1200150" rtl="0">
            <a:lnSpc>
              <a:spcPct val="90000"/>
            </a:lnSpc>
            <a:spcBef>
              <a:spcPct val="0"/>
            </a:spcBef>
            <a:spcAft>
              <a:spcPct val="35000"/>
            </a:spcAft>
          </a:pPr>
          <a:r>
            <a:rPr lang="en-US" sz="2700" b="0" i="1" kern="1200" dirty="0" smtClean="0">
              <a:solidFill>
                <a:schemeClr val="bg1"/>
              </a:solidFill>
            </a:rPr>
            <a:t>Non-contact measurement is an innovation that include 3D Scanning, 3D laser scanning software, 3D inspection, photogrammetric, surface modeling and digitizing. This technology was initially available only to the government. In the last few years this technology has become available to general commercial institutions. One of the devices use for both projects is called Laser Radar. It is an optical measurement system that provides fully automated, non-contact measurement without any offset . The laser radar use TBs (tooling balls) as a reference points. Laser Radar  is able to measure 500 points for second  and able to measure extremely hot or cold surface.  For both projects we used the laser radar with the Software SA (Spatial Analyzer).</a:t>
          </a:r>
          <a:endParaRPr lang="en-US" sz="2700" b="0" i="1" kern="1200" dirty="0">
            <a:solidFill>
              <a:schemeClr val="bg1"/>
            </a:solidFill>
          </a:endParaRPr>
        </a:p>
      </dsp:txBody>
      <dsp:txXfrm>
        <a:off x="11004" y="0"/>
        <a:ext cx="11266595" cy="472439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0"/>
          <a:ext cx="4800600" cy="990341"/>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Introduction</a:t>
          </a:r>
          <a:endParaRPr lang="en-US" sz="6000" b="1" kern="1200" dirty="0">
            <a:solidFill>
              <a:schemeClr val="bg1"/>
            </a:solidFill>
          </a:endParaRPr>
        </a:p>
      </dsp:txBody>
      <dsp:txXfrm>
        <a:off x="0" y="0"/>
        <a:ext cx="4800600" cy="990341"/>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BD9C6-E27D-4FC2-985D-D22156C958D6}">
      <dsp:nvSpPr>
        <dsp:cNvPr id="0" name=""/>
        <dsp:cNvSpPr/>
      </dsp:nvSpPr>
      <dsp:spPr>
        <a:xfrm>
          <a:off x="0" y="0"/>
          <a:ext cx="12789108" cy="10962083"/>
        </a:xfrm>
        <a:prstGeom prst="roundRect">
          <a:avLst/>
        </a:prstGeom>
        <a:gradFill flip="none" rotWithShape="1">
          <a:gsLst>
            <a:gs pos="30000">
              <a:schemeClr val="tx1">
                <a:alpha val="30000"/>
              </a:schemeClr>
            </a:gs>
            <a:gs pos="75000">
              <a:srgbClr val="CD2525"/>
            </a:gs>
          </a:gsLst>
          <a:lin ang="16200000" scaled="0"/>
          <a:tileRect/>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just" defTabSz="1200150">
            <a:lnSpc>
              <a:spcPct val="90000"/>
            </a:lnSpc>
            <a:spcBef>
              <a:spcPct val="0"/>
            </a:spcBef>
            <a:spcAft>
              <a:spcPct val="35000"/>
            </a:spcAft>
          </a:pPr>
          <a:r>
            <a:rPr kumimoji="0" lang="en-US" sz="2700" b="0" i="1" u="none" strike="noStrike" kern="1200" cap="none" normalizeH="0" baseline="0" dirty="0" smtClean="0">
              <a:ln>
                <a:noFill/>
              </a:ln>
              <a:solidFill>
                <a:schemeClr val="bg1"/>
              </a:solidFill>
              <a:effectLst/>
              <a:latin typeface="+mn-lt"/>
              <a:ea typeface="Times New Roman" pitchFamily="18" charset="0"/>
              <a:cs typeface="Calibri" pitchFamily="34" charset="0"/>
            </a:rPr>
            <a:t>.</a:t>
          </a:r>
        </a:p>
        <a:p>
          <a:pPr lvl="0" algn="just" defTabSz="1200150">
            <a:lnSpc>
              <a:spcPct val="90000"/>
            </a:lnSpc>
            <a:spcBef>
              <a:spcPct val="0"/>
            </a:spcBef>
            <a:spcAft>
              <a:spcPct val="35000"/>
            </a:spcAft>
          </a:pPr>
          <a:endParaRPr kumimoji="0" lang="en-US" sz="2700" b="0" i="1" u="none" strike="noStrike" kern="1200" cap="none" normalizeH="0" baseline="0" dirty="0" smtClean="0">
            <a:ln>
              <a:noFill/>
            </a:ln>
            <a:solidFill>
              <a:schemeClr val="bg1"/>
            </a:solidFill>
            <a:effectLst/>
            <a:latin typeface="+mn-lt"/>
            <a:ea typeface="Times New Roman" pitchFamily="18" charset="0"/>
            <a:cs typeface="Calibri" pitchFamily="34" charset="0"/>
          </a:endParaRPr>
        </a:p>
        <a:p>
          <a:pPr lvl="0" algn="just" defTabSz="1200150">
            <a:lnSpc>
              <a:spcPct val="90000"/>
            </a:lnSpc>
            <a:spcBef>
              <a:spcPct val="0"/>
            </a:spcBef>
            <a:spcAft>
              <a:spcPct val="35000"/>
            </a:spcAft>
          </a:pPr>
          <a:endParaRPr kumimoji="0" lang="en-US" sz="2700" b="0" i="1" u="none" strike="noStrike" kern="1200" cap="none" normalizeH="0" baseline="0" dirty="0" smtClean="0">
            <a:ln>
              <a:noFill/>
            </a:ln>
            <a:solidFill>
              <a:schemeClr val="bg1"/>
            </a:solidFill>
            <a:effectLst/>
            <a:latin typeface="+mn-lt"/>
            <a:ea typeface="Times New Roman" pitchFamily="18" charset="0"/>
            <a:cs typeface="Calibri" pitchFamily="34" charset="0"/>
          </a:endParaRPr>
        </a:p>
        <a:p>
          <a:pPr lvl="0" algn="just" defTabSz="1200150">
            <a:lnSpc>
              <a:spcPct val="90000"/>
            </a:lnSpc>
            <a:spcBef>
              <a:spcPct val="0"/>
            </a:spcBef>
            <a:spcAft>
              <a:spcPct val="35000"/>
            </a:spcAft>
          </a:pPr>
          <a:r>
            <a:rPr lang="en-US" sz="2700" b="0" i="1" kern="1200" dirty="0" smtClean="0">
              <a:solidFill>
                <a:schemeClr val="bg1"/>
              </a:solidFill>
              <a:latin typeface="+mn-lt"/>
            </a:rPr>
            <a:t>In </a:t>
          </a:r>
          <a:r>
            <a:rPr lang="en-US" sz="2700" b="0" i="1" kern="1200" dirty="0" smtClean="0">
              <a:solidFill>
                <a:schemeClr val="bg1"/>
              </a:solidFill>
              <a:latin typeface="+mn-lt"/>
            </a:rPr>
            <a:t>this project we scan 4 types of objects </a:t>
          </a:r>
          <a:r>
            <a:rPr lang="en-US" sz="2700" b="0" i="1" kern="1200" dirty="0" smtClean="0">
              <a:solidFill>
                <a:schemeClr val="bg1"/>
              </a:solidFill>
            </a:rPr>
            <a:t>(Three Cylinders and one Rectangular Block). First we scan the 6 inch cylinder (Figure 1). In figure 2 we can see the scanning clouds on SA(Spatial Analyzer). After scanning the surface of the cylinder, we create a geometry fitting in SA(Figure 3). The steps above are repeated with first a smooth blanket around the object (Figure 5) and then with a wrinkled blanket. The types of scans used in this measurement are Visual Scan, Metrology Scan and Fast metrology scan In the end the data is analyzed using SA.  The fitting of the cylinder cloud points is shown in Figure 4. The model created in SA based on the observations is shown in fig 6. </a:t>
          </a: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r>
            <a:rPr lang="en-US" sz="2700" b="0" i="1" kern="1200" dirty="0" smtClean="0">
              <a:solidFill>
                <a:schemeClr val="bg1"/>
              </a:solidFill>
            </a:rPr>
            <a:t> </a:t>
          </a: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a:p>
          <a:pPr lvl="0" algn="just" defTabSz="1200150">
            <a:lnSpc>
              <a:spcPct val="90000"/>
            </a:lnSpc>
            <a:spcBef>
              <a:spcPct val="0"/>
            </a:spcBef>
            <a:spcAft>
              <a:spcPct val="35000"/>
            </a:spcAft>
          </a:pPr>
          <a:endParaRPr lang="en-US" sz="2700" b="0" i="1" kern="1200" dirty="0" smtClean="0">
            <a:solidFill>
              <a:schemeClr val="bg1"/>
            </a:solidFill>
            <a:latin typeface="+mn-lt"/>
          </a:endParaRPr>
        </a:p>
      </dsp:txBody>
      <dsp:txXfrm>
        <a:off x="0" y="0"/>
        <a:ext cx="12789108" cy="1096208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22"/>
          <a:ext cx="9830288" cy="1032433"/>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Project 2 Blanket Procedure</a:t>
          </a:r>
          <a:endParaRPr lang="en-US" sz="6000" b="1" kern="1200" dirty="0">
            <a:solidFill>
              <a:schemeClr val="bg1"/>
            </a:solidFill>
          </a:endParaRPr>
        </a:p>
      </dsp:txBody>
      <dsp:txXfrm>
        <a:off x="0" y="22"/>
        <a:ext cx="9830288" cy="10324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395"/>
          <a:ext cx="13944600" cy="956337"/>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Project 1 CCD Measurement Procedure</a:t>
          </a:r>
          <a:endParaRPr lang="en-US" sz="6000" b="1" kern="1200" dirty="0">
            <a:solidFill>
              <a:schemeClr val="bg1"/>
            </a:solidFill>
          </a:endParaRPr>
        </a:p>
      </dsp:txBody>
      <dsp:txXfrm>
        <a:off x="0" y="395"/>
        <a:ext cx="13944600" cy="9563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0"/>
          <a:ext cx="4191000" cy="828826"/>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Abstract</a:t>
          </a:r>
          <a:endParaRPr lang="en-US" sz="6000" b="1" kern="1200" dirty="0">
            <a:solidFill>
              <a:schemeClr val="bg1"/>
            </a:solidFill>
          </a:endParaRPr>
        </a:p>
      </dsp:txBody>
      <dsp:txXfrm>
        <a:off x="0" y="0"/>
        <a:ext cx="4191000" cy="8288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BD9C6-E27D-4FC2-985D-D22156C958D6}">
      <dsp:nvSpPr>
        <dsp:cNvPr id="0" name=""/>
        <dsp:cNvSpPr/>
      </dsp:nvSpPr>
      <dsp:spPr>
        <a:xfrm>
          <a:off x="0" y="0"/>
          <a:ext cx="11875600" cy="13258800"/>
        </a:xfrm>
        <a:prstGeom prst="roundRect">
          <a:avLst/>
        </a:prstGeom>
        <a:gradFill rotWithShape="0">
          <a:gsLst>
            <a:gs pos="28000">
              <a:schemeClr val="tx1">
                <a:alpha val="30000"/>
              </a:schemeClr>
            </a:gs>
            <a:gs pos="68000">
              <a:srgbClr val="CD2525"/>
            </a:gs>
          </a:gsLst>
          <a:lin ang="13200000" scaled="0"/>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just" defTabSz="1200150">
            <a:lnSpc>
              <a:spcPct val="90000"/>
            </a:lnSpc>
            <a:spcBef>
              <a:spcPct val="0"/>
            </a:spcBef>
            <a:spcAft>
              <a:spcPct val="35000"/>
            </a:spcAft>
          </a:pPr>
          <a:r>
            <a:rPr lang="en-US" sz="2700" b="0" i="1" kern="1200" dirty="0" smtClean="0">
              <a:solidFill>
                <a:schemeClr val="bg1"/>
              </a:solidFill>
            </a:rPr>
            <a:t>For this project, we use the Laser Radar (Nikon Metris MV224), a pc with the software Spatial Analyzer, CCD Camera System ALTA U16M, it uses a very large format 16-megapixel full frame sensor (4096 x 4096 array, 9 x 9 micron pixels) and  the Tooling Balls. The TBs are positioned in four corners of the CCD and are used to determine the position of the CCD with respect to the reference frame. The software used for the CCD, called Maxim DL 4 allowed  us to visualize the laser beams on the CCD and improve the alignment. The diameter of the tooling balls used in this non contact measurements is 0.5” (figure 6), however other sizes can be used too. The measurements were performed on a highly stable optical breadboard table.</a:t>
          </a: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endParaRPr lang="en-US" sz="2700" b="0" i="1" kern="1200" dirty="0" smtClean="0">
            <a:solidFill>
              <a:schemeClr val="bg1"/>
            </a:solidFill>
          </a:endParaRPr>
        </a:p>
        <a:p>
          <a:pPr lvl="0" algn="just" defTabSz="1200150">
            <a:lnSpc>
              <a:spcPct val="90000"/>
            </a:lnSpc>
            <a:spcBef>
              <a:spcPct val="0"/>
            </a:spcBef>
            <a:spcAft>
              <a:spcPct val="35000"/>
            </a:spcAft>
          </a:pPr>
          <a:r>
            <a:rPr lang="en-US" sz="2700" b="0" i="1" kern="1200" dirty="0" smtClean="0">
              <a:solidFill>
                <a:schemeClr val="bg1"/>
              </a:solidFill>
            </a:rPr>
            <a:t> .</a:t>
          </a:r>
        </a:p>
      </dsp:txBody>
      <dsp:txXfrm>
        <a:off x="0" y="0"/>
        <a:ext cx="11875600" cy="13258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BD9C6-E27D-4FC2-985D-D22156C958D6}">
      <dsp:nvSpPr>
        <dsp:cNvPr id="0" name=""/>
        <dsp:cNvSpPr/>
      </dsp:nvSpPr>
      <dsp:spPr>
        <a:xfrm>
          <a:off x="14721" y="0"/>
          <a:ext cx="15072878" cy="10591799"/>
        </a:xfrm>
        <a:prstGeom prst="roundRect">
          <a:avLst/>
        </a:prstGeom>
        <a:gradFill flip="none" rotWithShape="1">
          <a:gsLst>
            <a:gs pos="33000">
              <a:schemeClr val="tx1">
                <a:alpha val="30000"/>
              </a:schemeClr>
            </a:gs>
            <a:gs pos="75000">
              <a:srgbClr val="CD2525"/>
            </a:gs>
          </a:gsLst>
          <a:lin ang="5400000" scaled="1"/>
          <a:tileRect/>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just" defTabSz="1822450">
            <a:lnSpc>
              <a:spcPct val="90000"/>
            </a:lnSpc>
            <a:spcBef>
              <a:spcPct val="0"/>
            </a:spcBef>
            <a:spcAft>
              <a:spcPct val="35000"/>
            </a:spcAft>
          </a:pPr>
          <a:endParaRPr lang="en-US" sz="4100" kern="1200" dirty="0" smtClean="0">
            <a:solidFill>
              <a:schemeClr val="bg1"/>
            </a:solidFill>
          </a:endParaRPr>
        </a:p>
        <a:p>
          <a:pPr lvl="0" algn="just" defTabSz="1822450">
            <a:lnSpc>
              <a:spcPct val="90000"/>
            </a:lnSpc>
            <a:spcBef>
              <a:spcPct val="0"/>
            </a:spcBef>
            <a:spcAft>
              <a:spcPct val="35000"/>
            </a:spcAft>
          </a:pPr>
          <a:endParaRPr lang="en-US" sz="4100" kern="1200" dirty="0" smtClean="0">
            <a:solidFill>
              <a:schemeClr val="bg1"/>
            </a:solidFill>
          </a:endParaRPr>
        </a:p>
        <a:p>
          <a:pPr lvl="0" algn="just" defTabSz="1822450">
            <a:lnSpc>
              <a:spcPct val="90000"/>
            </a:lnSpc>
            <a:spcBef>
              <a:spcPct val="0"/>
            </a:spcBef>
            <a:spcAft>
              <a:spcPct val="35000"/>
            </a:spcAft>
          </a:pPr>
          <a:endParaRPr lang="en-US" sz="4100" kern="1200" dirty="0" smtClean="0">
            <a:solidFill>
              <a:schemeClr val="bg1"/>
            </a:solidFill>
          </a:endParaRPr>
        </a:p>
        <a:p>
          <a:pPr lvl="0" algn="just" defTabSz="1822450">
            <a:lnSpc>
              <a:spcPct val="90000"/>
            </a:lnSpc>
            <a:spcBef>
              <a:spcPct val="0"/>
            </a:spcBef>
            <a:spcAft>
              <a:spcPct val="35000"/>
            </a:spcAft>
          </a:pPr>
          <a:endParaRPr lang="en-US" sz="4100" kern="1200" dirty="0" smtClean="0">
            <a:solidFill>
              <a:schemeClr val="bg1"/>
            </a:solidFill>
          </a:endParaRPr>
        </a:p>
        <a:p>
          <a:pPr lvl="0" algn="just" defTabSz="1822450">
            <a:lnSpc>
              <a:spcPct val="90000"/>
            </a:lnSpc>
            <a:spcBef>
              <a:spcPct val="0"/>
            </a:spcBef>
            <a:spcAft>
              <a:spcPct val="35000"/>
            </a:spcAft>
          </a:pPr>
          <a:endParaRPr lang="en-US" sz="4100" kern="1200" dirty="0" smtClean="0">
            <a:solidFill>
              <a:schemeClr val="bg1"/>
            </a:solidFill>
          </a:endParaRPr>
        </a:p>
        <a:p>
          <a:pPr lvl="0" algn="just" defTabSz="1822450">
            <a:lnSpc>
              <a:spcPct val="90000"/>
            </a:lnSpc>
            <a:spcBef>
              <a:spcPct val="0"/>
            </a:spcBef>
            <a:spcAft>
              <a:spcPct val="35000"/>
            </a:spcAft>
          </a:pPr>
          <a:endParaRPr lang="en-US" sz="4100" kern="1200" dirty="0" smtClean="0">
            <a:solidFill>
              <a:schemeClr val="bg1"/>
            </a:solidFill>
          </a:endParaRPr>
        </a:p>
        <a:p>
          <a:pPr lvl="0" algn="just" defTabSz="1822450">
            <a:lnSpc>
              <a:spcPct val="90000"/>
            </a:lnSpc>
            <a:spcBef>
              <a:spcPct val="0"/>
            </a:spcBef>
            <a:spcAft>
              <a:spcPct val="35000"/>
            </a:spcAft>
          </a:pPr>
          <a:r>
            <a:rPr lang="en-US" sz="4100" kern="1200" dirty="0" smtClean="0">
              <a:solidFill>
                <a:schemeClr val="bg1"/>
              </a:solidFill>
            </a:rPr>
            <a:t> </a:t>
          </a:r>
        </a:p>
      </dsp:txBody>
      <dsp:txXfrm>
        <a:off x="14721" y="0"/>
        <a:ext cx="15072878" cy="105917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0"/>
          <a:ext cx="8143331" cy="888331"/>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Project 1 Data Analysis</a:t>
          </a:r>
          <a:endParaRPr lang="en-US" sz="6000" b="1" kern="1200" dirty="0">
            <a:solidFill>
              <a:schemeClr val="bg1"/>
            </a:solidFill>
          </a:endParaRPr>
        </a:p>
      </dsp:txBody>
      <dsp:txXfrm>
        <a:off x="0" y="0"/>
        <a:ext cx="8143331" cy="88833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634"/>
          <a:ext cx="6172199" cy="896832"/>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Instrumentation</a:t>
          </a:r>
          <a:endParaRPr lang="en-US" sz="6000" b="1" kern="1200" dirty="0">
            <a:solidFill>
              <a:schemeClr val="bg1"/>
            </a:solidFill>
          </a:endParaRPr>
        </a:p>
      </dsp:txBody>
      <dsp:txXfrm>
        <a:off x="0" y="634"/>
        <a:ext cx="6172199" cy="89683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8BEEF-D1B8-466F-AC22-C9227453CDD9}">
      <dsp:nvSpPr>
        <dsp:cNvPr id="0" name=""/>
        <dsp:cNvSpPr/>
      </dsp:nvSpPr>
      <dsp:spPr>
        <a:xfrm>
          <a:off x="0" y="0"/>
          <a:ext cx="12052428" cy="926585"/>
        </a:xfrm>
        <a:prstGeom prst="roundRect">
          <a:avLst/>
        </a:prstGeom>
        <a:solidFill>
          <a:schemeClr val="tx1">
            <a:alpha val="6000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solidFill>
            </a:rPr>
            <a:t>Project 2 Thermal Blanket Scanning</a:t>
          </a:r>
          <a:endParaRPr lang="en-US" sz="6000" b="1" kern="1200" dirty="0">
            <a:solidFill>
              <a:schemeClr val="bg1"/>
            </a:solidFill>
          </a:endParaRPr>
        </a:p>
      </dsp:txBody>
      <dsp:txXfrm>
        <a:off x="0" y="0"/>
        <a:ext cx="12052428" cy="9265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BD9C6-E27D-4FC2-985D-D22156C958D6}">
      <dsp:nvSpPr>
        <dsp:cNvPr id="0" name=""/>
        <dsp:cNvSpPr/>
      </dsp:nvSpPr>
      <dsp:spPr>
        <a:xfrm>
          <a:off x="0" y="5289"/>
          <a:ext cx="11658164" cy="5411275"/>
        </a:xfrm>
        <a:prstGeom prst="roundRect">
          <a:avLst/>
        </a:prstGeom>
        <a:gradFill rotWithShape="0">
          <a:gsLst>
            <a:gs pos="28000">
              <a:schemeClr val="tx1">
                <a:alpha val="30000"/>
              </a:schemeClr>
            </a:gs>
            <a:gs pos="68000">
              <a:srgbClr val="CD2525"/>
            </a:gs>
          </a:gsLst>
          <a:lin ang="17400000" scaled="0"/>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just" defTabSz="1200150">
            <a:lnSpc>
              <a:spcPct val="90000"/>
            </a:lnSpc>
            <a:spcBef>
              <a:spcPct val="0"/>
            </a:spcBef>
            <a:spcAft>
              <a:spcPct val="35000"/>
            </a:spcAft>
          </a:pPr>
          <a:endParaRPr kumimoji="0" lang="en-US" sz="2700" b="0" i="1" u="none" strike="noStrike" kern="1200" cap="none" normalizeH="0" baseline="0" dirty="0" smtClean="0">
            <a:ln>
              <a:noFill/>
            </a:ln>
            <a:solidFill>
              <a:schemeClr val="bg1"/>
            </a:solidFill>
            <a:effectLst/>
            <a:latin typeface="+mn-lt"/>
            <a:ea typeface="Times New Roman" pitchFamily="18" charset="0"/>
            <a:cs typeface="Calibri" pitchFamily="34" charset="0"/>
          </a:endParaRPr>
        </a:p>
        <a:p>
          <a:pPr lvl="0" algn="just" defTabSz="1200150">
            <a:lnSpc>
              <a:spcPct val="90000"/>
            </a:lnSpc>
            <a:spcBef>
              <a:spcPct val="0"/>
            </a:spcBef>
            <a:spcAft>
              <a:spcPct val="35000"/>
            </a:spcAft>
          </a:pPr>
          <a:r>
            <a:rPr kumimoji="0" lang="en-US" sz="2700" b="0" i="1" u="none" strike="noStrike" kern="1200" cap="none" normalizeH="0" baseline="0" dirty="0" smtClean="0">
              <a:ln>
                <a:noFill/>
              </a:ln>
              <a:solidFill>
                <a:schemeClr val="bg1"/>
              </a:solidFill>
              <a:effectLst/>
              <a:latin typeface="+mn-lt"/>
              <a:ea typeface="Times New Roman" pitchFamily="18" charset="0"/>
              <a:cs typeface="Calibri" pitchFamily="34" charset="0"/>
            </a:rPr>
            <a:t>In this project we used the VDA-2</a:t>
          </a:r>
          <a:r>
            <a:rPr lang="en-US" sz="2700" b="0" i="1" kern="1200" dirty="0" smtClean="0">
              <a:solidFill>
                <a:srgbClr val="0070C0"/>
              </a:solidFill>
              <a:latin typeface="+mn-lt"/>
            </a:rPr>
            <a:t> </a:t>
          </a:r>
          <a:r>
            <a:rPr lang="en-US" sz="2700" b="0" i="1" kern="1200" dirty="0" smtClean="0">
              <a:solidFill>
                <a:schemeClr val="bg1"/>
              </a:solidFill>
              <a:latin typeface="+mn-lt"/>
            </a:rPr>
            <a:t>Aluminized </a:t>
          </a:r>
          <a:r>
            <a:rPr kumimoji="0" lang="en-US" sz="2700" b="0" i="1" u="none" strike="noStrike" kern="1200" cap="none" normalizeH="0" baseline="0" dirty="0" smtClean="0">
              <a:ln>
                <a:noFill/>
              </a:ln>
              <a:solidFill>
                <a:schemeClr val="bg1"/>
              </a:solidFill>
              <a:effectLst/>
              <a:latin typeface="+mn-lt"/>
              <a:ea typeface="Times New Roman" pitchFamily="18" charset="0"/>
              <a:cs typeface="Calibri" pitchFamily="34" charset="0"/>
            </a:rPr>
            <a:t>blanket. The thermal blanket is part of the Thermal Control sub-system. The blanket is a thin foil material that covers the entire satellite, and it does just what you would think a blanket would do: it keeps the satellite warm in the cold and cool in the heat. Satellites are exposed to both very cold and very warm temperatures (-120 to +180 degrees). Without the thermal blanket, the delicate electronics would be damaged.</a:t>
          </a:r>
        </a:p>
        <a:p>
          <a:pPr lvl="0" algn="just" defTabSz="1200150">
            <a:lnSpc>
              <a:spcPct val="90000"/>
            </a:lnSpc>
            <a:spcBef>
              <a:spcPct val="0"/>
            </a:spcBef>
            <a:spcAft>
              <a:spcPct val="35000"/>
            </a:spcAft>
          </a:pPr>
          <a:endParaRPr kumimoji="0" lang="en-US" sz="2700" b="0" i="1" u="none" strike="noStrike" kern="1200" cap="none" normalizeH="0" baseline="0" dirty="0" smtClean="0">
            <a:ln>
              <a:noFill/>
            </a:ln>
            <a:solidFill>
              <a:schemeClr val="bg1"/>
            </a:solidFill>
            <a:effectLst/>
            <a:latin typeface="+mn-lt"/>
            <a:ea typeface="Times New Roman" pitchFamily="18" charset="0"/>
            <a:cs typeface="Calibri" pitchFamily="34" charset="0"/>
          </a:endParaRPr>
        </a:p>
        <a:p>
          <a:pPr lvl="0" algn="just" defTabSz="1200150">
            <a:lnSpc>
              <a:spcPct val="90000"/>
            </a:lnSpc>
            <a:spcBef>
              <a:spcPct val="0"/>
            </a:spcBef>
            <a:spcAft>
              <a:spcPct val="35000"/>
            </a:spcAft>
          </a:pPr>
          <a:endParaRPr kumimoji="0" lang="en-US" sz="2700" b="0" i="1" u="none" strike="noStrike" kern="1200" cap="none" normalizeH="0" baseline="0" dirty="0" smtClean="0">
            <a:ln>
              <a:noFill/>
            </a:ln>
            <a:solidFill>
              <a:schemeClr val="bg1"/>
            </a:solidFill>
            <a:effectLst/>
            <a:latin typeface="+mn-lt"/>
            <a:ea typeface="Times New Roman" pitchFamily="18" charset="0"/>
            <a:cs typeface="Calibri" pitchFamily="34" charset="0"/>
          </a:endParaRPr>
        </a:p>
        <a:p>
          <a:pPr lvl="0" algn="just" defTabSz="1200150">
            <a:lnSpc>
              <a:spcPct val="90000"/>
            </a:lnSpc>
            <a:spcBef>
              <a:spcPct val="0"/>
            </a:spcBef>
            <a:spcAft>
              <a:spcPct val="35000"/>
            </a:spcAft>
          </a:pPr>
          <a:endParaRPr kumimoji="0" lang="en-US" sz="2700" b="0" i="1" u="none" strike="noStrike" kern="1200" cap="none" normalizeH="0" baseline="0" dirty="0" smtClean="0">
            <a:ln>
              <a:noFill/>
            </a:ln>
            <a:solidFill>
              <a:schemeClr val="bg1"/>
            </a:solidFill>
            <a:effectLst/>
            <a:latin typeface="+mn-lt"/>
          </a:endParaRPr>
        </a:p>
        <a:p>
          <a:pPr lvl="0" algn="just" defTabSz="1200150">
            <a:lnSpc>
              <a:spcPct val="90000"/>
            </a:lnSpc>
            <a:spcBef>
              <a:spcPct val="0"/>
            </a:spcBef>
            <a:spcAft>
              <a:spcPct val="35000"/>
            </a:spcAft>
          </a:pPr>
          <a:r>
            <a:rPr kumimoji="0" lang="en-US" sz="2700" b="0" i="1" u="none" strike="noStrike" kern="1200" cap="none" normalizeH="0" baseline="0" dirty="0" smtClean="0">
              <a:ln>
                <a:noFill/>
              </a:ln>
              <a:solidFill>
                <a:schemeClr val="bg1"/>
              </a:solidFill>
              <a:effectLst/>
              <a:latin typeface="+mn-lt"/>
            </a:rPr>
            <a:t> </a:t>
          </a:r>
        </a:p>
        <a:p>
          <a:pPr lvl="0" algn="just" defTabSz="1200150">
            <a:lnSpc>
              <a:spcPct val="90000"/>
            </a:lnSpc>
            <a:spcBef>
              <a:spcPct val="0"/>
            </a:spcBef>
            <a:spcAft>
              <a:spcPct val="35000"/>
            </a:spcAft>
          </a:pPr>
          <a:endParaRPr kumimoji="0" lang="en-US" sz="2700" b="0" i="1" u="none" strike="noStrike" kern="1200" cap="none" normalizeH="0" baseline="0" dirty="0" smtClean="0">
            <a:ln>
              <a:noFill/>
            </a:ln>
            <a:solidFill>
              <a:schemeClr val="bg1"/>
            </a:solidFill>
            <a:effectLst/>
            <a:latin typeface="+mn-lt"/>
          </a:endParaRPr>
        </a:p>
        <a:p>
          <a:pPr lvl="0" algn="just" defTabSz="1200150">
            <a:lnSpc>
              <a:spcPct val="90000"/>
            </a:lnSpc>
            <a:spcBef>
              <a:spcPct val="0"/>
            </a:spcBef>
            <a:spcAft>
              <a:spcPct val="35000"/>
            </a:spcAft>
          </a:pPr>
          <a:r>
            <a:rPr lang="en-US" sz="2700" b="0" i="1" kern="1200" dirty="0" smtClean="0">
              <a:solidFill>
                <a:schemeClr val="bg1"/>
              </a:solidFill>
              <a:latin typeface="+mn-lt"/>
            </a:rPr>
            <a:t> </a:t>
          </a:r>
        </a:p>
      </dsp:txBody>
      <dsp:txXfrm>
        <a:off x="0" y="5289"/>
        <a:ext cx="11658164" cy="54112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87F8759-84B0-4BBF-9D75-754476BD59AF}" type="datetimeFigureOut">
              <a:rPr lang="en-US" smtClean="0"/>
              <a:pPr/>
              <a:t>7/24/2012</a:t>
            </a:fld>
            <a:endParaRPr lang="en-US"/>
          </a:p>
        </p:txBody>
      </p:sp>
      <p:sp>
        <p:nvSpPr>
          <p:cNvPr id="4" name="Slide Image Placeholder 3"/>
          <p:cNvSpPr>
            <a:spLocks noGrp="1" noRot="1" noChangeAspect="1"/>
          </p:cNvSpPr>
          <p:nvPr>
            <p:ph type="sldImg" idx="2"/>
          </p:nvPr>
        </p:nvSpPr>
        <p:spPr>
          <a:xfrm>
            <a:off x="2919413" y="514350"/>
            <a:ext cx="33051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798FDE3-E473-4BD5-87E0-71A48AC3F86C}" type="slidenum">
              <a:rPr lang="en-US" smtClean="0"/>
              <a:pPr/>
              <a:t>‹#›</a:t>
            </a:fld>
            <a:endParaRPr lang="en-US"/>
          </a:p>
        </p:txBody>
      </p:sp>
    </p:spTree>
    <p:extLst>
      <p:ext uri="{BB962C8B-B14F-4D97-AF65-F5344CB8AC3E}">
        <p14:creationId xmlns:p14="http://schemas.microsoft.com/office/powerpoint/2010/main" xmlns="" val="412966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14350"/>
            <a:ext cx="3305175"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DE3-E473-4BD5-87E0-71A48AC3F86C}" type="slidenum">
              <a:rPr lang="en-US" smtClean="0"/>
              <a:pPr/>
              <a:t>1</a:t>
            </a:fld>
            <a:endParaRPr lang="en-US"/>
          </a:p>
        </p:txBody>
      </p:sp>
    </p:spTree>
    <p:extLst>
      <p:ext uri="{BB962C8B-B14F-4D97-AF65-F5344CB8AC3E}">
        <p14:creationId xmlns:p14="http://schemas.microsoft.com/office/powerpoint/2010/main" xmlns="" val="298879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9941986"/>
            <a:ext cx="3497580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8135600"/>
            <a:ext cx="28803600" cy="817880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C2F6EA-59EB-49A3-95B2-C9CE7CF1C152}"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F6EA-59EB-49A3-95B2-C9CE7CF1C152}"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245350" y="7689850"/>
            <a:ext cx="41662350" cy="16384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58300" y="7689850"/>
            <a:ext cx="124301250" cy="16384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F6EA-59EB-49A3-95B2-C9CE7CF1C152}"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F6EA-59EB-49A3-95B2-C9CE7CF1C152}"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9" y="20565536"/>
            <a:ext cx="34975800" cy="635635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9" y="13564663"/>
            <a:ext cx="34975800" cy="7000873"/>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2F6EA-59EB-49A3-95B2-C9CE7CF1C152}"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58300" y="44805602"/>
            <a:ext cx="82981800" cy="126726950"/>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25900" y="44805602"/>
            <a:ext cx="82981800" cy="126726950"/>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2F6EA-59EB-49A3-95B2-C9CE7CF1C152}"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1644"/>
            <a:ext cx="37033200"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7163861"/>
            <a:ext cx="18180846" cy="2985556"/>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057400" y="10149417"/>
            <a:ext cx="18180846" cy="18439344"/>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5" y="7163861"/>
            <a:ext cx="18187988" cy="2985556"/>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0902615" y="10149417"/>
            <a:ext cx="18187988" cy="18439344"/>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2F6EA-59EB-49A3-95B2-C9CE7CF1C152}" type="datetimeFigureOut">
              <a:rPr lang="en-US" smtClean="0"/>
              <a:pPr/>
              <a:t>7/24/2012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2F6EA-59EB-49A3-95B2-C9CE7CF1C152}" type="datetimeFigureOut">
              <a:rPr lang="en-US" smtClean="0"/>
              <a:pPr/>
              <a:t>7/24/2012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F6EA-59EB-49A3-95B2-C9CE7CF1C152}" type="datetimeFigureOut">
              <a:rPr lang="en-US" smtClean="0"/>
              <a:pPr/>
              <a:t>7/24/2012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3" y="1274233"/>
            <a:ext cx="13537409" cy="542290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6087726" y="1274236"/>
            <a:ext cx="23002875" cy="27314527"/>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3" y="6697136"/>
            <a:ext cx="13537409" cy="218916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2F6EA-59EB-49A3-95B2-C9CE7CF1C152}"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6" y="22402800"/>
            <a:ext cx="24688800" cy="2644777"/>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065296" y="2859617"/>
            <a:ext cx="24688800" cy="1920240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065296" y="25047577"/>
            <a:ext cx="24688800" cy="375602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2F6EA-59EB-49A3-95B2-C9CE7CF1C152}"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41DCF-1ACC-4DA7-BC63-2C29C296A1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1281644"/>
            <a:ext cx="37033200" cy="53340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7467602"/>
            <a:ext cx="37033200" cy="21121161"/>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0" y="29662969"/>
            <a:ext cx="9601200" cy="1703917"/>
          </a:xfrm>
          <a:prstGeom prst="rect">
            <a:avLst/>
          </a:prstGeom>
        </p:spPr>
        <p:txBody>
          <a:bodyPr vert="horz" lIns="470258" tIns="235129" rIns="470258" bIns="235129" rtlCol="0" anchor="ctr"/>
          <a:lstStyle>
            <a:lvl1pPr algn="l">
              <a:defRPr sz="6200">
                <a:solidFill>
                  <a:schemeClr val="tx1">
                    <a:tint val="75000"/>
                  </a:schemeClr>
                </a:solidFill>
              </a:defRPr>
            </a:lvl1pPr>
          </a:lstStyle>
          <a:p>
            <a:fld id="{3CC2F6EA-59EB-49A3-95B2-C9CE7CF1C152}" type="datetimeFigureOut">
              <a:rPr lang="en-US" smtClean="0"/>
              <a:pPr/>
              <a:t>7/24/2012</a:t>
            </a:fld>
            <a:endParaRPr lang="en-US"/>
          </a:p>
        </p:txBody>
      </p:sp>
      <p:sp>
        <p:nvSpPr>
          <p:cNvPr id="5" name="Footer Placeholder 4"/>
          <p:cNvSpPr>
            <a:spLocks noGrp="1"/>
          </p:cNvSpPr>
          <p:nvPr>
            <p:ph type="ftr" sz="quarter" idx="3"/>
          </p:nvPr>
        </p:nvSpPr>
        <p:spPr>
          <a:xfrm>
            <a:off x="14058900" y="29662969"/>
            <a:ext cx="13030200" cy="1703917"/>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0" y="29662969"/>
            <a:ext cx="9601200" cy="1703917"/>
          </a:xfrm>
          <a:prstGeom prst="rect">
            <a:avLst/>
          </a:prstGeom>
        </p:spPr>
        <p:txBody>
          <a:bodyPr vert="horz" lIns="470258" tIns="235129" rIns="470258" bIns="235129" rtlCol="0" anchor="ctr"/>
          <a:lstStyle>
            <a:lvl1pPr algn="r">
              <a:defRPr sz="6200">
                <a:solidFill>
                  <a:schemeClr val="tx1">
                    <a:tint val="75000"/>
                  </a:schemeClr>
                </a:solidFill>
              </a:defRPr>
            </a:lvl1pPr>
          </a:lstStyle>
          <a:p>
            <a:fld id="{D0F41DCF-1ACC-4DA7-BC63-2C29C296A1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4.png"/><Relationship Id="rId117" Type="http://schemas.openxmlformats.org/officeDocument/2006/relationships/diagramQuickStyle" Target="../diagrams/quickStyle18.xml"/><Relationship Id="rId21" Type="http://schemas.openxmlformats.org/officeDocument/2006/relationships/diagramData" Target="../diagrams/data4.xml"/><Relationship Id="rId42" Type="http://schemas.openxmlformats.org/officeDocument/2006/relationships/image" Target="../media/image15.png"/><Relationship Id="rId47" Type="http://schemas.openxmlformats.org/officeDocument/2006/relationships/diagramData" Target="../diagrams/data6.xml"/><Relationship Id="rId63" Type="http://schemas.openxmlformats.org/officeDocument/2006/relationships/diagramLayout" Target="../diagrams/layout9.xml"/><Relationship Id="rId68" Type="http://schemas.openxmlformats.org/officeDocument/2006/relationships/hyperlink" Target="http://www.google.com/imgres?q=thermal+blanket&amp;start=69&amp;um=1&amp;hl=en&amp;sa=N&amp;biw=1600&amp;bih=759&amp;addh=140&amp;tbm=isch&amp;tbnid=u5WoHcEHY4KwDM:&amp;imgrefurl=http://directequity.en.made-in-china.com/product/DbHQUYIhgzVy/China-SOLAS-Thermal-Blanket-Silver-.html&amp;docid=5Gg2hBImDxjO0M&amp;imgurl=http://image.made-in-china.com/2f0j00WChQzgVbHDqy/SOLAS-Thermal-Blanket-Silver-.jpg&amp;w=709&amp;h=413&amp;ei=x-j9T865MtSEqQGZ7PSLCQ&amp;zoom=1" TargetMode="External"/><Relationship Id="rId84" Type="http://schemas.openxmlformats.org/officeDocument/2006/relationships/diagramQuickStyle" Target="../diagrams/quickStyle12.xml"/><Relationship Id="rId89" Type="http://schemas.openxmlformats.org/officeDocument/2006/relationships/diagramQuickStyle" Target="../diagrams/quickStyle13.xml"/><Relationship Id="rId112" Type="http://schemas.openxmlformats.org/officeDocument/2006/relationships/diagramQuickStyle" Target="../diagrams/quickStyle17.xml"/><Relationship Id="rId16" Type="http://schemas.openxmlformats.org/officeDocument/2006/relationships/diagramQuickStyle" Target="../diagrams/quickStyle3.xml"/><Relationship Id="rId107" Type="http://schemas.openxmlformats.org/officeDocument/2006/relationships/diagramColors" Target="../diagrams/colors16.xml"/><Relationship Id="rId11" Type="http://schemas.openxmlformats.org/officeDocument/2006/relationships/diagramQuickStyle" Target="../diagrams/quickStyle2.xml"/><Relationship Id="rId32" Type="http://schemas.microsoft.com/office/2007/relationships/diagramDrawing" Target="../diagrams/drawing5.xml"/><Relationship Id="rId37" Type="http://schemas.openxmlformats.org/officeDocument/2006/relationships/image" Target="../media/image10.png"/><Relationship Id="rId53" Type="http://schemas.openxmlformats.org/officeDocument/2006/relationships/diagramLayout" Target="../diagrams/layout7.xml"/><Relationship Id="rId58" Type="http://schemas.openxmlformats.org/officeDocument/2006/relationships/diagramLayout" Target="../diagrams/layout8.xml"/><Relationship Id="rId74" Type="http://schemas.microsoft.com/office/2007/relationships/diagramDrawing" Target="../diagrams/drawing10.xml"/><Relationship Id="rId79" Type="http://schemas.microsoft.com/office/2007/relationships/diagramDrawing" Target="../diagrams/drawing11.xml"/><Relationship Id="rId102" Type="http://schemas.openxmlformats.org/officeDocument/2006/relationships/diagramColors" Target="../diagrams/colors15.xml"/><Relationship Id="rId123" Type="http://schemas.openxmlformats.org/officeDocument/2006/relationships/image" Target="../media/image30.jpeg"/><Relationship Id="rId5" Type="http://schemas.openxmlformats.org/officeDocument/2006/relationships/diagramLayout" Target="../diagrams/layout1.xml"/><Relationship Id="rId61" Type="http://schemas.microsoft.com/office/2007/relationships/diagramDrawing" Target="../diagrams/drawing8.xml"/><Relationship Id="rId82" Type="http://schemas.openxmlformats.org/officeDocument/2006/relationships/diagramData" Target="../diagrams/data12.xml"/><Relationship Id="rId90" Type="http://schemas.openxmlformats.org/officeDocument/2006/relationships/diagramColors" Target="../diagrams/colors13.xml"/><Relationship Id="rId95" Type="http://schemas.openxmlformats.org/officeDocument/2006/relationships/diagramColors" Target="../diagrams/colors14.xml"/><Relationship Id="rId19" Type="http://schemas.openxmlformats.org/officeDocument/2006/relationships/image" Target="../media/image2.png"/><Relationship Id="rId14" Type="http://schemas.openxmlformats.org/officeDocument/2006/relationships/diagramData" Target="../diagrams/data3.xml"/><Relationship Id="rId22" Type="http://schemas.openxmlformats.org/officeDocument/2006/relationships/diagramLayout" Target="../diagrams/layout4.xml"/><Relationship Id="rId27" Type="http://schemas.openxmlformats.org/officeDocument/2006/relationships/image" Target="../media/image5.jpeg"/><Relationship Id="rId30" Type="http://schemas.openxmlformats.org/officeDocument/2006/relationships/diagramQuickStyle" Target="../diagrams/quickStyle5.xml"/><Relationship Id="rId35" Type="http://schemas.openxmlformats.org/officeDocument/2006/relationships/image" Target="../media/image8.png"/><Relationship Id="rId43" Type="http://schemas.openxmlformats.org/officeDocument/2006/relationships/image" Target="../media/image16.png"/><Relationship Id="rId48" Type="http://schemas.openxmlformats.org/officeDocument/2006/relationships/diagramLayout" Target="../diagrams/layout6.xml"/><Relationship Id="rId56" Type="http://schemas.microsoft.com/office/2007/relationships/diagramDrawing" Target="../diagrams/drawing7.xml"/><Relationship Id="rId64" Type="http://schemas.openxmlformats.org/officeDocument/2006/relationships/diagramQuickStyle" Target="../diagrams/quickStyle9.xml"/><Relationship Id="rId69" Type="http://schemas.openxmlformats.org/officeDocument/2006/relationships/image" Target="../media/image21.jpeg"/><Relationship Id="rId77" Type="http://schemas.openxmlformats.org/officeDocument/2006/relationships/diagramQuickStyle" Target="../diagrams/quickStyle11.xml"/><Relationship Id="rId100" Type="http://schemas.openxmlformats.org/officeDocument/2006/relationships/diagramLayout" Target="../diagrams/layout15.xml"/><Relationship Id="rId105" Type="http://schemas.openxmlformats.org/officeDocument/2006/relationships/diagramLayout" Target="../diagrams/layout16.xml"/><Relationship Id="rId113" Type="http://schemas.openxmlformats.org/officeDocument/2006/relationships/diagramColors" Target="../diagrams/colors17.xml"/><Relationship Id="rId118" Type="http://schemas.openxmlformats.org/officeDocument/2006/relationships/diagramColors" Target="../diagrams/colors18.xml"/><Relationship Id="rId8" Type="http://schemas.microsoft.com/office/2007/relationships/diagramDrawing" Target="../diagrams/drawing1.xml"/><Relationship Id="rId51" Type="http://schemas.microsoft.com/office/2007/relationships/diagramDrawing" Target="../diagrams/drawing6.xml"/><Relationship Id="rId72" Type="http://schemas.openxmlformats.org/officeDocument/2006/relationships/diagramQuickStyle" Target="../diagrams/quickStyle10.xml"/><Relationship Id="rId80" Type="http://schemas.openxmlformats.org/officeDocument/2006/relationships/image" Target="../media/image22.jpeg"/><Relationship Id="rId85" Type="http://schemas.openxmlformats.org/officeDocument/2006/relationships/diagramColors" Target="../diagrams/colors12.xml"/><Relationship Id="rId93" Type="http://schemas.openxmlformats.org/officeDocument/2006/relationships/diagramLayout" Target="../diagrams/layout14.xml"/><Relationship Id="rId98" Type="http://schemas.openxmlformats.org/officeDocument/2006/relationships/image" Target="../media/image25.png"/><Relationship Id="rId121" Type="http://schemas.openxmlformats.org/officeDocument/2006/relationships/image" Target="../media/image28.jpeg"/><Relationship Id="rId3" Type="http://schemas.openxmlformats.org/officeDocument/2006/relationships/image" Target="../media/image1.jpeg"/><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microsoft.com/office/2007/relationships/diagramDrawing" Target="../diagrams/drawing4.xml"/><Relationship Id="rId33" Type="http://schemas.openxmlformats.org/officeDocument/2006/relationships/image" Target="../media/image6.png"/><Relationship Id="rId38" Type="http://schemas.openxmlformats.org/officeDocument/2006/relationships/image" Target="../media/image11.png"/><Relationship Id="rId46" Type="http://schemas.openxmlformats.org/officeDocument/2006/relationships/image" Target="../media/image19.png"/><Relationship Id="rId59" Type="http://schemas.openxmlformats.org/officeDocument/2006/relationships/diagramQuickStyle" Target="../diagrams/quickStyle8.xml"/><Relationship Id="rId67" Type="http://schemas.openxmlformats.org/officeDocument/2006/relationships/image" Target="../media/image20.jpeg"/><Relationship Id="rId103" Type="http://schemas.microsoft.com/office/2007/relationships/diagramDrawing" Target="../diagrams/drawing15.xml"/><Relationship Id="rId108" Type="http://schemas.microsoft.com/office/2007/relationships/diagramDrawing" Target="../diagrams/drawing16.xml"/><Relationship Id="rId116" Type="http://schemas.openxmlformats.org/officeDocument/2006/relationships/diagramLayout" Target="../diagrams/layout18.xml"/><Relationship Id="rId124" Type="http://schemas.openxmlformats.org/officeDocument/2006/relationships/image" Target="../media/image31.png"/><Relationship Id="rId20" Type="http://schemas.openxmlformats.org/officeDocument/2006/relationships/image" Target="../media/image3.png"/><Relationship Id="rId41" Type="http://schemas.openxmlformats.org/officeDocument/2006/relationships/image" Target="../media/image14.png"/><Relationship Id="rId54" Type="http://schemas.openxmlformats.org/officeDocument/2006/relationships/diagramQuickStyle" Target="../diagrams/quickStyle7.xml"/><Relationship Id="rId62" Type="http://schemas.openxmlformats.org/officeDocument/2006/relationships/diagramData" Target="../diagrams/data9.xml"/><Relationship Id="rId70" Type="http://schemas.openxmlformats.org/officeDocument/2006/relationships/diagramData" Target="../diagrams/data10.xml"/><Relationship Id="rId75" Type="http://schemas.openxmlformats.org/officeDocument/2006/relationships/diagramData" Target="../diagrams/data11.xml"/><Relationship Id="rId83" Type="http://schemas.openxmlformats.org/officeDocument/2006/relationships/diagramLayout" Target="../diagrams/layout12.xml"/><Relationship Id="rId88" Type="http://schemas.openxmlformats.org/officeDocument/2006/relationships/diagramLayout" Target="../diagrams/layout13.xml"/><Relationship Id="rId91" Type="http://schemas.microsoft.com/office/2007/relationships/diagramDrawing" Target="../diagrams/drawing13.xml"/><Relationship Id="rId96" Type="http://schemas.microsoft.com/office/2007/relationships/diagramDrawing" Target="../diagrams/drawing14.xml"/><Relationship Id="rId111" Type="http://schemas.openxmlformats.org/officeDocument/2006/relationships/diagramLayout" Target="../diagrams/layout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5" Type="http://schemas.openxmlformats.org/officeDocument/2006/relationships/diagramLayout" Target="../diagrams/layout3.xml"/><Relationship Id="rId23" Type="http://schemas.openxmlformats.org/officeDocument/2006/relationships/diagramQuickStyle" Target="../diagrams/quickStyle4.xml"/><Relationship Id="rId28" Type="http://schemas.openxmlformats.org/officeDocument/2006/relationships/diagramData" Target="../diagrams/data5.xml"/><Relationship Id="rId36" Type="http://schemas.openxmlformats.org/officeDocument/2006/relationships/image" Target="../media/image9.png"/><Relationship Id="rId49" Type="http://schemas.openxmlformats.org/officeDocument/2006/relationships/diagramQuickStyle" Target="../diagrams/quickStyle6.xml"/><Relationship Id="rId57" Type="http://schemas.openxmlformats.org/officeDocument/2006/relationships/diagramData" Target="../diagrams/data8.xml"/><Relationship Id="rId106" Type="http://schemas.openxmlformats.org/officeDocument/2006/relationships/diagramQuickStyle" Target="../diagrams/quickStyle16.xml"/><Relationship Id="rId114" Type="http://schemas.microsoft.com/office/2007/relationships/diagramDrawing" Target="../diagrams/drawing17.xml"/><Relationship Id="rId119" Type="http://schemas.microsoft.com/office/2007/relationships/diagramDrawing" Target="../diagrams/drawing18.xml"/><Relationship Id="rId10" Type="http://schemas.openxmlformats.org/officeDocument/2006/relationships/diagramLayout" Target="../diagrams/layout2.xml"/><Relationship Id="rId31" Type="http://schemas.openxmlformats.org/officeDocument/2006/relationships/diagramColors" Target="../diagrams/colors5.xml"/><Relationship Id="rId44" Type="http://schemas.openxmlformats.org/officeDocument/2006/relationships/image" Target="../media/image17.png"/><Relationship Id="rId52" Type="http://schemas.openxmlformats.org/officeDocument/2006/relationships/diagramData" Target="../diagrams/data7.xml"/><Relationship Id="rId60" Type="http://schemas.openxmlformats.org/officeDocument/2006/relationships/diagramColors" Target="../diagrams/colors8.xml"/><Relationship Id="rId65" Type="http://schemas.openxmlformats.org/officeDocument/2006/relationships/diagramColors" Target="../diagrams/colors9.xml"/><Relationship Id="rId73" Type="http://schemas.openxmlformats.org/officeDocument/2006/relationships/diagramColors" Target="../diagrams/colors10.xml"/><Relationship Id="rId78" Type="http://schemas.openxmlformats.org/officeDocument/2006/relationships/diagramColors" Target="../diagrams/colors11.xml"/><Relationship Id="rId81" Type="http://schemas.openxmlformats.org/officeDocument/2006/relationships/image" Target="../media/image23.png"/><Relationship Id="rId86" Type="http://schemas.microsoft.com/office/2007/relationships/diagramDrawing" Target="../diagrams/drawing12.xml"/><Relationship Id="rId94" Type="http://schemas.openxmlformats.org/officeDocument/2006/relationships/diagramQuickStyle" Target="../diagrams/quickStyle14.xml"/><Relationship Id="rId99" Type="http://schemas.openxmlformats.org/officeDocument/2006/relationships/diagramData" Target="../diagrams/data15.xml"/><Relationship Id="rId101" Type="http://schemas.openxmlformats.org/officeDocument/2006/relationships/diagramQuickStyle" Target="../diagrams/quickStyle15.xml"/><Relationship Id="rId122" Type="http://schemas.openxmlformats.org/officeDocument/2006/relationships/image" Target="../media/image29.png"/><Relationship Id="rId4" Type="http://schemas.openxmlformats.org/officeDocument/2006/relationships/diagramData" Target="../diagrams/data1.xml"/><Relationship Id="rId9" Type="http://schemas.openxmlformats.org/officeDocument/2006/relationships/diagramData" Target="../diagrams/data2.xml"/><Relationship Id="rId13" Type="http://schemas.microsoft.com/office/2007/relationships/diagramDrawing" Target="../diagrams/drawing2.xml"/><Relationship Id="rId18" Type="http://schemas.microsoft.com/office/2007/relationships/diagramDrawing" Target="../diagrams/drawing3.xml"/><Relationship Id="rId39" Type="http://schemas.openxmlformats.org/officeDocument/2006/relationships/image" Target="../media/image12.png"/><Relationship Id="rId109" Type="http://schemas.openxmlformats.org/officeDocument/2006/relationships/image" Target="../media/image26.png"/><Relationship Id="rId34" Type="http://schemas.openxmlformats.org/officeDocument/2006/relationships/image" Target="../media/image7.png"/><Relationship Id="rId50" Type="http://schemas.openxmlformats.org/officeDocument/2006/relationships/diagramColors" Target="../diagrams/colors6.xml"/><Relationship Id="rId55" Type="http://schemas.openxmlformats.org/officeDocument/2006/relationships/diagramColors" Target="../diagrams/colors7.xml"/><Relationship Id="rId76" Type="http://schemas.openxmlformats.org/officeDocument/2006/relationships/diagramLayout" Target="../diagrams/layout11.xml"/><Relationship Id="rId97" Type="http://schemas.openxmlformats.org/officeDocument/2006/relationships/image" Target="../media/image24.jpeg"/><Relationship Id="rId104" Type="http://schemas.openxmlformats.org/officeDocument/2006/relationships/diagramData" Target="../diagrams/data16.xml"/><Relationship Id="rId120" Type="http://schemas.openxmlformats.org/officeDocument/2006/relationships/image" Target="../media/image27.png"/><Relationship Id="rId125" Type="http://schemas.openxmlformats.org/officeDocument/2006/relationships/image" Target="../media/image32.png"/><Relationship Id="rId7" Type="http://schemas.openxmlformats.org/officeDocument/2006/relationships/diagramColors" Target="../diagrams/colors1.xml"/><Relationship Id="rId71" Type="http://schemas.openxmlformats.org/officeDocument/2006/relationships/diagramLayout" Target="../diagrams/layout10.xml"/><Relationship Id="rId92" Type="http://schemas.openxmlformats.org/officeDocument/2006/relationships/diagramData" Target="../diagrams/data14.xml"/><Relationship Id="rId2" Type="http://schemas.openxmlformats.org/officeDocument/2006/relationships/notesSlide" Target="../notesSlides/notesSlide1.xml"/><Relationship Id="rId29" Type="http://schemas.openxmlformats.org/officeDocument/2006/relationships/diagramLayout" Target="../diagrams/layout5.xml"/><Relationship Id="rId24" Type="http://schemas.openxmlformats.org/officeDocument/2006/relationships/diagramColors" Target="../diagrams/colors4.xml"/><Relationship Id="rId40" Type="http://schemas.openxmlformats.org/officeDocument/2006/relationships/image" Target="../media/image13.png"/><Relationship Id="rId45" Type="http://schemas.openxmlformats.org/officeDocument/2006/relationships/image" Target="../media/image18.png"/><Relationship Id="rId66" Type="http://schemas.microsoft.com/office/2007/relationships/diagramDrawing" Target="../diagrams/drawing9.xml"/><Relationship Id="rId87" Type="http://schemas.openxmlformats.org/officeDocument/2006/relationships/diagramData" Target="../diagrams/data13.xml"/><Relationship Id="rId110" Type="http://schemas.openxmlformats.org/officeDocument/2006/relationships/diagramData" Target="../diagrams/data17.xml"/><Relationship Id="rId115" Type="http://schemas.openxmlformats.org/officeDocument/2006/relationships/diagramData" Target="../diagrams/data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0" r="-30000"/>
          </a:stretch>
        </a:blipFill>
        <a:effectLst/>
      </p:bgPr>
    </p:bg>
    <p:spTree>
      <p:nvGrpSpPr>
        <p:cNvPr id="1" name=""/>
        <p:cNvGrpSpPr/>
        <p:nvPr/>
      </p:nvGrpSpPr>
      <p:grpSpPr>
        <a:xfrm>
          <a:off x="0" y="0"/>
          <a:ext cx="0" cy="0"/>
          <a:chOff x="0" y="0"/>
          <a:chExt cx="0" cy="0"/>
        </a:xfrm>
      </p:grpSpPr>
      <p:sp>
        <p:nvSpPr>
          <p:cNvPr id="5" name="Rectangle 4"/>
          <p:cNvSpPr/>
          <p:nvPr/>
        </p:nvSpPr>
        <p:spPr>
          <a:xfrm>
            <a:off x="2819400" y="-381000"/>
            <a:ext cx="35814000" cy="4682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0258" tIns="235129" rIns="470258" bIns="235129" anchor="ctr"/>
          <a:lstStyle/>
          <a:p>
            <a:pPr algn="ctr"/>
            <a:r>
              <a:rPr lang="en-US" sz="6000" dirty="0"/>
              <a:t>Non-contact measurement of large format detectors and </a:t>
            </a:r>
            <a:r>
              <a:rPr lang="en-US" sz="6000" dirty="0" smtClean="0"/>
              <a:t>thermal </a:t>
            </a:r>
            <a:r>
              <a:rPr lang="en-US" sz="6000" dirty="0"/>
              <a:t>blanket </a:t>
            </a:r>
            <a:endParaRPr lang="en-US" sz="6000" dirty="0" smtClean="0"/>
          </a:p>
          <a:p>
            <a:pPr algn="ctr"/>
            <a:r>
              <a:rPr lang="en-US" sz="6000" dirty="0" smtClean="0"/>
              <a:t>material </a:t>
            </a:r>
            <a:r>
              <a:rPr lang="en-US" sz="6000" dirty="0"/>
              <a:t>surrounding the flight instruments of JWST</a:t>
            </a:r>
          </a:p>
          <a:p>
            <a:pPr algn="ctr"/>
            <a:r>
              <a:rPr lang="en-US" sz="4000" dirty="0"/>
              <a:t>Edwin Olaya</a:t>
            </a:r>
            <a:r>
              <a:rPr lang="en-US" sz="4000" baseline="30000" dirty="0"/>
              <a:t>1</a:t>
            </a:r>
            <a:r>
              <a:rPr lang="en-US" sz="4000" dirty="0"/>
              <a:t>, </a:t>
            </a:r>
            <a:r>
              <a:rPr lang="en-US" sz="4000" dirty="0" err="1"/>
              <a:t>Agossa</a:t>
            </a:r>
            <a:r>
              <a:rPr lang="en-US" sz="4000" dirty="0"/>
              <a:t> Segla</a:t>
            </a:r>
            <a:r>
              <a:rPr lang="en-US" sz="4000" baseline="30000" dirty="0"/>
              <a:t>1</a:t>
            </a:r>
            <a:r>
              <a:rPr lang="en-US" sz="4000" dirty="0"/>
              <a:t>, </a:t>
            </a:r>
            <a:r>
              <a:rPr lang="en-US" sz="4000" dirty="0" err="1"/>
              <a:t>Viviana</a:t>
            </a:r>
            <a:r>
              <a:rPr lang="en-US" sz="4000" dirty="0"/>
              <a:t> Vladutescu</a:t>
            </a:r>
            <a:r>
              <a:rPr lang="en-US" sz="4000" baseline="30000" dirty="0"/>
              <a:t>1</a:t>
            </a:r>
            <a:r>
              <a:rPr lang="en-US" sz="4000" dirty="0"/>
              <a:t/>
            </a:r>
            <a:br>
              <a:rPr lang="en-US" sz="4000" dirty="0"/>
            </a:br>
            <a:r>
              <a:rPr lang="en-US" sz="4000" dirty="0" smtClean="0"/>
              <a:t>Phillip </a:t>
            </a:r>
            <a:r>
              <a:rPr lang="en-US" sz="4000" dirty="0"/>
              <a:t>Coulter</a:t>
            </a:r>
            <a:r>
              <a:rPr lang="en-US" sz="4000" baseline="30000" dirty="0"/>
              <a:t>2</a:t>
            </a:r>
            <a:r>
              <a:rPr lang="en-US" sz="4000" dirty="0"/>
              <a:t>, Theo </a:t>
            </a:r>
            <a:r>
              <a:rPr lang="en-US" sz="4000" dirty="0" smtClean="0"/>
              <a:t>Hadjimichael</a:t>
            </a:r>
            <a:r>
              <a:rPr lang="en-US" sz="4000" baseline="30000" dirty="0" smtClean="0"/>
              <a:t>2 </a:t>
            </a:r>
            <a:r>
              <a:rPr lang="en-US" sz="4000" dirty="0" smtClean="0"/>
              <a:t>, Raymond Ohl</a:t>
            </a:r>
            <a:r>
              <a:rPr lang="en-US" sz="4000" baseline="30000" dirty="0" smtClean="0"/>
              <a:t>2</a:t>
            </a:r>
            <a:endParaRPr lang="en-US" sz="4000" dirty="0"/>
          </a:p>
          <a:p>
            <a:pPr algn="ctr"/>
            <a:r>
              <a:rPr lang="en-US" sz="3200" baseline="30000" dirty="0" smtClean="0"/>
              <a:t> 1</a:t>
            </a:r>
            <a:r>
              <a:rPr lang="en-US" sz="3200" dirty="0" smtClean="0"/>
              <a:t>Department </a:t>
            </a:r>
            <a:r>
              <a:rPr lang="en-US" sz="3200" dirty="0"/>
              <a:t>of Electrical and Telecommunications Engineering Technology, NYCCT/CUNY</a:t>
            </a:r>
            <a:br>
              <a:rPr lang="en-US" sz="3200" dirty="0"/>
            </a:br>
            <a:r>
              <a:rPr lang="en-US" sz="3200" baseline="30000" dirty="0"/>
              <a:t>2</a:t>
            </a:r>
            <a:r>
              <a:rPr lang="en-US" sz="3200" b="1" dirty="0"/>
              <a:t> </a:t>
            </a:r>
            <a:r>
              <a:rPr lang="en-US" sz="3200" dirty="0"/>
              <a:t>NASA Goddard Space Flight Center, Instrument System and Technology Division, Optics (GSFC 5510)</a:t>
            </a:r>
            <a:endParaRPr lang="en-US" sz="3200" b="1" i="1" dirty="0">
              <a:solidFill>
                <a:schemeClr val="bg1"/>
              </a:solidFill>
            </a:endParaRPr>
          </a:p>
        </p:txBody>
      </p:sp>
      <p:graphicFrame>
        <p:nvGraphicFramePr>
          <p:cNvPr id="25" name="Diagram 24"/>
          <p:cNvGraphicFramePr/>
          <p:nvPr>
            <p:extLst>
              <p:ext uri="{D42A27DB-BD31-4B8C-83A1-F6EECF244321}">
                <p14:modId xmlns:p14="http://schemas.microsoft.com/office/powerpoint/2010/main" xmlns="" val="139050235"/>
              </p:ext>
            </p:extLst>
          </p:nvPr>
        </p:nvGraphicFramePr>
        <p:xfrm>
          <a:off x="685800" y="4724400"/>
          <a:ext cx="112776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6" name="Diagram 25"/>
          <p:cNvGraphicFramePr/>
          <p:nvPr>
            <p:extLst>
              <p:ext uri="{D42A27DB-BD31-4B8C-83A1-F6EECF244321}">
                <p14:modId xmlns:p14="http://schemas.microsoft.com/office/powerpoint/2010/main" xmlns="" val="439526607"/>
              </p:ext>
            </p:extLst>
          </p:nvPr>
        </p:nvGraphicFramePr>
        <p:xfrm>
          <a:off x="11887200" y="4224867"/>
          <a:ext cx="13944600" cy="9567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8" name="Diagram 27"/>
          <p:cNvGraphicFramePr/>
          <p:nvPr>
            <p:extLst>
              <p:ext uri="{D42A27DB-BD31-4B8C-83A1-F6EECF244321}">
                <p14:modId xmlns:p14="http://schemas.microsoft.com/office/powerpoint/2010/main" xmlns="" val="2861954390"/>
              </p:ext>
            </p:extLst>
          </p:nvPr>
        </p:nvGraphicFramePr>
        <p:xfrm>
          <a:off x="4114800" y="3666067"/>
          <a:ext cx="4191000" cy="82973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260" name="Picture 20"/>
          <p:cNvPicPr>
            <a:picLocks noChangeAspect="1" noChangeArrowheads="1"/>
          </p:cNvPicPr>
          <p:nvPr/>
        </p:nvPicPr>
        <p:blipFill>
          <a:blip r:embed="rId19" cstate="print"/>
          <a:srcRect/>
          <a:stretch>
            <a:fillRect/>
          </a:stretch>
        </p:blipFill>
        <p:spPr bwMode="auto">
          <a:xfrm>
            <a:off x="3429000" y="457200"/>
            <a:ext cx="2989383" cy="2590800"/>
          </a:xfrm>
          <a:prstGeom prst="rect">
            <a:avLst/>
          </a:prstGeom>
          <a:noFill/>
          <a:ln w="9525">
            <a:noFill/>
            <a:miter lim="800000"/>
            <a:headEnd/>
            <a:tailEnd/>
          </a:ln>
          <a:effectLst/>
        </p:spPr>
      </p:pic>
      <p:pic>
        <p:nvPicPr>
          <p:cNvPr id="10261" name="Picture 21"/>
          <p:cNvPicPr>
            <a:picLocks noChangeAspect="1" noChangeArrowheads="1"/>
          </p:cNvPicPr>
          <p:nvPr/>
        </p:nvPicPr>
        <p:blipFill>
          <a:blip r:embed="rId20" cstate="print"/>
          <a:srcRect/>
          <a:stretch>
            <a:fillRect/>
          </a:stretch>
        </p:blipFill>
        <p:spPr bwMode="auto">
          <a:xfrm>
            <a:off x="38023800" y="457200"/>
            <a:ext cx="2163304" cy="2667000"/>
          </a:xfrm>
          <a:prstGeom prst="rect">
            <a:avLst/>
          </a:prstGeom>
          <a:noFill/>
          <a:ln w="9525">
            <a:noFill/>
            <a:miter lim="800000"/>
            <a:headEnd/>
            <a:tailEnd/>
          </a:ln>
          <a:effectLst/>
        </p:spPr>
      </p:pic>
      <p:grpSp>
        <p:nvGrpSpPr>
          <p:cNvPr id="117" name="Group 116"/>
          <p:cNvGrpSpPr/>
          <p:nvPr/>
        </p:nvGrpSpPr>
        <p:grpSpPr>
          <a:xfrm>
            <a:off x="457200" y="18211800"/>
            <a:ext cx="11887200" cy="13258800"/>
            <a:chOff x="13189963" y="7565371"/>
            <a:chExt cx="13834943" cy="9075965"/>
          </a:xfrm>
        </p:grpSpPr>
        <p:graphicFrame>
          <p:nvGraphicFramePr>
            <p:cNvPr id="80" name="Diagram 79"/>
            <p:cNvGraphicFramePr/>
            <p:nvPr>
              <p:extLst>
                <p:ext uri="{D42A27DB-BD31-4B8C-83A1-F6EECF244321}">
                  <p14:modId xmlns:p14="http://schemas.microsoft.com/office/powerpoint/2010/main" xmlns="" val="3775598452"/>
                </p:ext>
              </p:extLst>
            </p:nvPr>
          </p:nvGraphicFramePr>
          <p:xfrm>
            <a:off x="13189963" y="7565371"/>
            <a:ext cx="13834943" cy="9075965"/>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35" name="Picture 34"/>
            <p:cNvPicPr/>
            <p:nvPr/>
          </p:nvPicPr>
          <p:blipFill>
            <a:blip r:embed="rId26" cstate="print"/>
            <a:srcRect/>
            <a:stretch>
              <a:fillRect/>
            </a:stretch>
          </p:blipFill>
          <p:spPr bwMode="auto">
            <a:xfrm>
              <a:off x="13899447" y="10955818"/>
              <a:ext cx="5941931" cy="2007598"/>
            </a:xfrm>
            <a:prstGeom prst="rect">
              <a:avLst/>
            </a:prstGeom>
            <a:noFill/>
            <a:ln w="9525">
              <a:noFill/>
              <a:miter lim="800000"/>
              <a:headEnd/>
              <a:tailEnd/>
            </a:ln>
          </p:spPr>
        </p:pic>
        <p:pic>
          <p:nvPicPr>
            <p:cNvPr id="10251" name="Picture 11" descr="http://www.diffraction.com/Buccini/MIC-1.complete.jpg"/>
            <p:cNvPicPr>
              <a:picLocks noChangeAspect="1" noChangeArrowheads="1"/>
            </p:cNvPicPr>
            <p:nvPr/>
          </p:nvPicPr>
          <p:blipFill>
            <a:blip r:embed="rId27" cstate="print"/>
            <a:srcRect/>
            <a:stretch>
              <a:fillRect/>
            </a:stretch>
          </p:blipFill>
          <p:spPr bwMode="auto">
            <a:xfrm>
              <a:off x="20728233" y="11007978"/>
              <a:ext cx="5904562" cy="1940848"/>
            </a:xfrm>
            <a:prstGeom prst="rect">
              <a:avLst/>
            </a:prstGeom>
            <a:noFill/>
          </p:spPr>
        </p:pic>
        <p:sp>
          <p:nvSpPr>
            <p:cNvPr id="40" name="TextBox 39"/>
            <p:cNvSpPr txBox="1"/>
            <p:nvPr/>
          </p:nvSpPr>
          <p:spPr>
            <a:xfrm>
              <a:off x="21526403" y="13042246"/>
              <a:ext cx="5297322" cy="316021"/>
            </a:xfrm>
            <a:prstGeom prst="rect">
              <a:avLst/>
            </a:prstGeom>
            <a:noFill/>
          </p:spPr>
          <p:txBody>
            <a:bodyPr wrap="square" rtlCol="0">
              <a:spAutoFit/>
            </a:bodyPr>
            <a:lstStyle/>
            <a:p>
              <a:r>
                <a:rPr lang="en-US" sz="2400" b="1" dirty="0" smtClean="0">
                  <a:solidFill>
                    <a:schemeClr val="bg1"/>
                  </a:solidFill>
                </a:rPr>
                <a:t>MIC-1 Laser Interferometer </a:t>
              </a:r>
              <a:endParaRPr lang="en-US" sz="2400" b="1" dirty="0">
                <a:solidFill>
                  <a:schemeClr val="bg1"/>
                </a:solidFill>
              </a:endParaRPr>
            </a:p>
          </p:txBody>
        </p:sp>
        <p:sp>
          <p:nvSpPr>
            <p:cNvPr id="44" name="TextBox 43"/>
            <p:cNvSpPr txBox="1"/>
            <p:nvPr/>
          </p:nvSpPr>
          <p:spPr>
            <a:xfrm>
              <a:off x="14786303" y="13033042"/>
              <a:ext cx="4515750" cy="568837"/>
            </a:xfrm>
            <a:prstGeom prst="rect">
              <a:avLst/>
            </a:prstGeom>
            <a:noFill/>
          </p:spPr>
          <p:txBody>
            <a:bodyPr wrap="square" rtlCol="0">
              <a:spAutoFit/>
            </a:bodyPr>
            <a:lstStyle/>
            <a:p>
              <a:r>
                <a:rPr lang="en-US" sz="2400" b="1" dirty="0" smtClean="0">
                  <a:solidFill>
                    <a:schemeClr val="bg1"/>
                  </a:solidFill>
                </a:rPr>
                <a:t>Laser Radar </a:t>
              </a:r>
              <a:r>
                <a:rPr lang="en-US" sz="2400" b="1" dirty="0">
                  <a:solidFill>
                    <a:schemeClr val="bg1"/>
                  </a:solidFill>
                </a:rPr>
                <a:t>and PC Station with SA(Spatial Analyzer)</a:t>
              </a:r>
              <a:r>
                <a:rPr lang="en-US" sz="2400" b="1" dirty="0" smtClean="0">
                  <a:solidFill>
                    <a:schemeClr val="bg1"/>
                  </a:solidFill>
                </a:rPr>
                <a:t> </a:t>
              </a:r>
              <a:endParaRPr lang="en-US" sz="2400" b="1" dirty="0">
                <a:solidFill>
                  <a:schemeClr val="bg1"/>
                </a:solidFill>
              </a:endParaRPr>
            </a:p>
          </p:txBody>
        </p:sp>
      </p:grpSp>
      <p:grpSp>
        <p:nvGrpSpPr>
          <p:cNvPr id="136" name="Group 135"/>
          <p:cNvGrpSpPr/>
          <p:nvPr/>
        </p:nvGrpSpPr>
        <p:grpSpPr>
          <a:xfrm>
            <a:off x="13106400" y="21107400"/>
            <a:ext cx="15087600" cy="10591800"/>
            <a:chOff x="12649200" y="18962914"/>
            <a:chExt cx="15087600" cy="13618029"/>
          </a:xfrm>
        </p:grpSpPr>
        <p:graphicFrame>
          <p:nvGraphicFramePr>
            <p:cNvPr id="81" name="Diagram 80"/>
            <p:cNvGraphicFramePr/>
            <p:nvPr>
              <p:extLst>
                <p:ext uri="{D42A27DB-BD31-4B8C-83A1-F6EECF244321}">
                  <p14:modId xmlns:p14="http://schemas.microsoft.com/office/powerpoint/2010/main" xmlns="" val="2125159096"/>
                </p:ext>
              </p:extLst>
            </p:nvPr>
          </p:nvGraphicFramePr>
          <p:xfrm>
            <a:off x="12649200" y="18962914"/>
            <a:ext cx="15087600" cy="1361802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pic>
          <p:nvPicPr>
            <p:cNvPr id="32" name="Picture 2"/>
            <p:cNvPicPr>
              <a:picLocks noChangeAspect="1" noChangeArrowheads="1"/>
            </p:cNvPicPr>
            <p:nvPr/>
          </p:nvPicPr>
          <p:blipFill>
            <a:blip r:embed="rId33" cstate="print"/>
            <a:srcRect/>
            <a:stretch>
              <a:fillRect/>
            </a:stretch>
          </p:blipFill>
          <p:spPr bwMode="auto">
            <a:xfrm>
              <a:off x="13563600" y="20661084"/>
              <a:ext cx="6217922" cy="3886201"/>
            </a:xfrm>
            <a:prstGeom prst="rect">
              <a:avLst/>
            </a:prstGeom>
            <a:noFill/>
            <a:ln w="9525">
              <a:noFill/>
              <a:miter lim="800000"/>
              <a:headEnd/>
              <a:tailEnd/>
            </a:ln>
          </p:spPr>
        </p:pic>
        <p:pic>
          <p:nvPicPr>
            <p:cNvPr id="10262" name="Picture 22"/>
            <p:cNvPicPr>
              <a:picLocks noChangeAspect="1" noChangeArrowheads="1"/>
            </p:cNvPicPr>
            <p:nvPr/>
          </p:nvPicPr>
          <p:blipFill>
            <a:blip r:embed="rId34" cstate="print"/>
            <a:srcRect/>
            <a:stretch>
              <a:fillRect/>
            </a:stretch>
          </p:blipFill>
          <p:spPr bwMode="auto">
            <a:xfrm>
              <a:off x="13030200" y="28651200"/>
              <a:ext cx="5588000" cy="2438400"/>
            </a:xfrm>
            <a:prstGeom prst="rect">
              <a:avLst/>
            </a:prstGeom>
            <a:noFill/>
            <a:ln w="9525">
              <a:noFill/>
              <a:miter lim="800000"/>
              <a:headEnd/>
              <a:tailEnd/>
            </a:ln>
            <a:effectLst/>
          </p:spPr>
        </p:pic>
        <p:sp>
          <p:nvSpPr>
            <p:cNvPr id="49" name="TextBox 48"/>
            <p:cNvSpPr txBox="1"/>
            <p:nvPr/>
          </p:nvSpPr>
          <p:spPr>
            <a:xfrm>
              <a:off x="12954000" y="27813000"/>
              <a:ext cx="5486400" cy="830997"/>
            </a:xfrm>
            <a:prstGeom prst="rect">
              <a:avLst/>
            </a:prstGeom>
            <a:noFill/>
          </p:spPr>
          <p:txBody>
            <a:bodyPr wrap="square" rtlCol="0">
              <a:spAutoFit/>
            </a:bodyPr>
            <a:lstStyle/>
            <a:p>
              <a:r>
                <a:rPr lang="en-US" sz="3600" dirty="0" smtClean="0">
                  <a:solidFill>
                    <a:schemeClr val="bg1"/>
                  </a:solidFill>
                </a:rPr>
                <a:t>SA and Image J Comparison </a:t>
              </a:r>
              <a:endParaRPr lang="en-US" sz="3600" dirty="0">
                <a:solidFill>
                  <a:schemeClr val="bg1"/>
                </a:solidFill>
              </a:endParaRPr>
            </a:p>
          </p:txBody>
        </p:sp>
        <p:sp>
          <p:nvSpPr>
            <p:cNvPr id="50" name="TextBox 49"/>
            <p:cNvSpPr txBox="1"/>
            <p:nvPr/>
          </p:nvSpPr>
          <p:spPr>
            <a:xfrm>
              <a:off x="13182600" y="19126200"/>
              <a:ext cx="7010400" cy="1543280"/>
            </a:xfrm>
            <a:prstGeom prst="rect">
              <a:avLst/>
            </a:prstGeom>
            <a:noFill/>
          </p:spPr>
          <p:txBody>
            <a:bodyPr wrap="square" rtlCol="0">
              <a:spAutoFit/>
            </a:bodyPr>
            <a:lstStyle/>
            <a:p>
              <a:pPr algn="ctr"/>
              <a:r>
                <a:rPr lang="en-US" sz="3600" dirty="0" smtClean="0">
                  <a:solidFill>
                    <a:schemeClr val="bg1"/>
                  </a:solidFill>
                </a:rPr>
                <a:t>Data collection with Maxim DL 4 Software</a:t>
              </a:r>
              <a:endParaRPr lang="en-US" sz="3600" dirty="0">
                <a:solidFill>
                  <a:schemeClr val="bg1"/>
                </a:solidFill>
              </a:endParaRPr>
            </a:p>
          </p:txBody>
        </p:sp>
        <p:sp>
          <p:nvSpPr>
            <p:cNvPr id="51" name="TextBox 50"/>
            <p:cNvSpPr txBox="1"/>
            <p:nvPr/>
          </p:nvSpPr>
          <p:spPr>
            <a:xfrm>
              <a:off x="24441328" y="24547286"/>
              <a:ext cx="1695272" cy="830997"/>
            </a:xfrm>
            <a:prstGeom prst="rect">
              <a:avLst/>
            </a:prstGeom>
            <a:noFill/>
          </p:spPr>
          <p:txBody>
            <a:bodyPr wrap="none" rtlCol="0">
              <a:spAutoFit/>
            </a:bodyPr>
            <a:lstStyle/>
            <a:p>
              <a:r>
                <a:rPr lang="en-US" sz="3600" dirty="0" smtClean="0">
                  <a:solidFill>
                    <a:schemeClr val="bg1"/>
                  </a:solidFill>
                </a:rPr>
                <a:t>Group 5</a:t>
              </a:r>
              <a:endParaRPr lang="en-US" sz="3600" dirty="0">
                <a:solidFill>
                  <a:schemeClr val="bg1"/>
                </a:solidFill>
              </a:endParaRPr>
            </a:p>
          </p:txBody>
        </p:sp>
        <p:sp>
          <p:nvSpPr>
            <p:cNvPr id="52" name="TextBox 51"/>
            <p:cNvSpPr txBox="1"/>
            <p:nvPr/>
          </p:nvSpPr>
          <p:spPr>
            <a:xfrm>
              <a:off x="20269200" y="24547286"/>
              <a:ext cx="1903663" cy="830997"/>
            </a:xfrm>
            <a:prstGeom prst="rect">
              <a:avLst/>
            </a:prstGeom>
            <a:noFill/>
          </p:spPr>
          <p:txBody>
            <a:bodyPr wrap="none" rtlCol="0">
              <a:spAutoFit/>
            </a:bodyPr>
            <a:lstStyle/>
            <a:p>
              <a:r>
                <a:rPr lang="en-US" sz="3600" dirty="0" smtClean="0">
                  <a:solidFill>
                    <a:schemeClr val="bg1"/>
                  </a:solidFill>
                </a:rPr>
                <a:t>Group 4  </a:t>
              </a:r>
              <a:endParaRPr lang="en-US" sz="3600" dirty="0">
                <a:solidFill>
                  <a:schemeClr val="bg1"/>
                </a:solidFill>
              </a:endParaRPr>
            </a:p>
          </p:txBody>
        </p:sp>
        <p:sp>
          <p:nvSpPr>
            <p:cNvPr id="53" name="TextBox 52"/>
            <p:cNvSpPr txBox="1"/>
            <p:nvPr/>
          </p:nvSpPr>
          <p:spPr>
            <a:xfrm>
              <a:off x="20269200" y="19659600"/>
              <a:ext cx="2895600" cy="1543280"/>
            </a:xfrm>
            <a:prstGeom prst="rect">
              <a:avLst/>
            </a:prstGeom>
            <a:noFill/>
          </p:spPr>
          <p:txBody>
            <a:bodyPr wrap="square" rtlCol="0">
              <a:spAutoFit/>
            </a:bodyPr>
            <a:lstStyle/>
            <a:p>
              <a:r>
                <a:rPr lang="en-US" sz="3600" dirty="0" smtClean="0">
                  <a:solidFill>
                    <a:schemeClr val="bg1"/>
                  </a:solidFill>
                </a:rPr>
                <a:t>Group 1-</a:t>
              </a:r>
            </a:p>
            <a:p>
              <a:r>
                <a:rPr lang="en-US" sz="3600" dirty="0" smtClean="0">
                  <a:solidFill>
                    <a:schemeClr val="bg1"/>
                  </a:solidFill>
                </a:rPr>
                <a:t>center of CCD</a:t>
              </a:r>
              <a:endParaRPr lang="en-US" sz="3600" dirty="0">
                <a:solidFill>
                  <a:schemeClr val="bg1"/>
                </a:solidFill>
              </a:endParaRPr>
            </a:p>
          </p:txBody>
        </p:sp>
        <p:sp>
          <p:nvSpPr>
            <p:cNvPr id="55" name="TextBox 54"/>
            <p:cNvSpPr txBox="1"/>
            <p:nvPr/>
          </p:nvSpPr>
          <p:spPr>
            <a:xfrm>
              <a:off x="20726400" y="23324403"/>
              <a:ext cx="1799467" cy="830997"/>
            </a:xfrm>
            <a:prstGeom prst="rect">
              <a:avLst/>
            </a:prstGeom>
            <a:noFill/>
          </p:spPr>
          <p:txBody>
            <a:bodyPr wrap="none" rtlCol="0">
              <a:spAutoFit/>
            </a:bodyPr>
            <a:lstStyle/>
            <a:p>
              <a:r>
                <a:rPr lang="en-US" sz="3600" dirty="0" smtClean="0">
                  <a:solidFill>
                    <a:schemeClr val="bg1"/>
                  </a:solidFill>
                </a:rPr>
                <a:t>Group 3 </a:t>
              </a:r>
              <a:endParaRPr lang="en-US" sz="3600" dirty="0">
                <a:solidFill>
                  <a:schemeClr val="bg1"/>
                </a:solidFill>
              </a:endParaRPr>
            </a:p>
          </p:txBody>
        </p:sp>
        <p:pic>
          <p:nvPicPr>
            <p:cNvPr id="56" name="Picture 1"/>
            <p:cNvPicPr>
              <a:picLocks noChangeAspect="1" noChangeArrowheads="1"/>
            </p:cNvPicPr>
            <p:nvPr/>
          </p:nvPicPr>
          <p:blipFill>
            <a:blip r:embed="rId35" cstate="print"/>
            <a:srcRect/>
            <a:stretch>
              <a:fillRect/>
            </a:stretch>
          </p:blipFill>
          <p:spPr bwMode="auto">
            <a:xfrm>
              <a:off x="23088600" y="21183600"/>
              <a:ext cx="1591756" cy="1600200"/>
            </a:xfrm>
            <a:prstGeom prst="rect">
              <a:avLst/>
            </a:prstGeom>
            <a:noFill/>
            <a:ln w="9525">
              <a:noFill/>
              <a:miter lim="800000"/>
              <a:headEnd/>
              <a:tailEnd/>
            </a:ln>
          </p:spPr>
        </p:pic>
        <p:pic>
          <p:nvPicPr>
            <p:cNvPr id="57" name="Picture 3"/>
            <p:cNvPicPr>
              <a:picLocks noChangeAspect="1" noChangeArrowheads="1"/>
            </p:cNvPicPr>
            <p:nvPr/>
          </p:nvPicPr>
          <p:blipFill>
            <a:blip r:embed="rId36" cstate="print"/>
            <a:srcRect/>
            <a:stretch>
              <a:fillRect/>
            </a:stretch>
          </p:blipFill>
          <p:spPr bwMode="auto">
            <a:xfrm>
              <a:off x="23088600" y="19431000"/>
              <a:ext cx="1600200" cy="1520016"/>
            </a:xfrm>
            <a:prstGeom prst="rect">
              <a:avLst/>
            </a:prstGeom>
            <a:noFill/>
            <a:ln w="9525">
              <a:noFill/>
              <a:miter lim="800000"/>
              <a:headEnd/>
              <a:tailEnd/>
            </a:ln>
          </p:spPr>
        </p:pic>
        <p:pic>
          <p:nvPicPr>
            <p:cNvPr id="58" name="Picture 4"/>
            <p:cNvPicPr>
              <a:picLocks noChangeAspect="1" noChangeArrowheads="1"/>
            </p:cNvPicPr>
            <p:nvPr/>
          </p:nvPicPr>
          <p:blipFill>
            <a:blip r:embed="rId37" cstate="print"/>
            <a:srcRect/>
            <a:stretch>
              <a:fillRect/>
            </a:stretch>
          </p:blipFill>
          <p:spPr bwMode="auto">
            <a:xfrm>
              <a:off x="25146000" y="19354800"/>
              <a:ext cx="1785756" cy="1524000"/>
            </a:xfrm>
            <a:prstGeom prst="rect">
              <a:avLst/>
            </a:prstGeom>
            <a:noFill/>
            <a:ln w="9525">
              <a:noFill/>
              <a:miter lim="800000"/>
              <a:headEnd/>
              <a:tailEnd/>
            </a:ln>
          </p:spPr>
        </p:pic>
        <p:pic>
          <p:nvPicPr>
            <p:cNvPr id="59" name="Picture 5"/>
            <p:cNvPicPr>
              <a:picLocks noChangeAspect="1" noChangeArrowheads="1"/>
            </p:cNvPicPr>
            <p:nvPr/>
          </p:nvPicPr>
          <p:blipFill>
            <a:blip r:embed="rId38" cstate="print"/>
            <a:srcRect/>
            <a:stretch>
              <a:fillRect/>
            </a:stretch>
          </p:blipFill>
          <p:spPr bwMode="auto">
            <a:xfrm>
              <a:off x="25146000" y="21107400"/>
              <a:ext cx="1873480" cy="1600200"/>
            </a:xfrm>
            <a:prstGeom prst="rect">
              <a:avLst/>
            </a:prstGeom>
            <a:noFill/>
            <a:ln w="9525">
              <a:noFill/>
              <a:miter lim="800000"/>
              <a:headEnd/>
              <a:tailEnd/>
            </a:ln>
          </p:spPr>
        </p:pic>
        <p:pic>
          <p:nvPicPr>
            <p:cNvPr id="60" name="Picture 6"/>
            <p:cNvPicPr>
              <a:picLocks noChangeAspect="1" noChangeArrowheads="1"/>
            </p:cNvPicPr>
            <p:nvPr/>
          </p:nvPicPr>
          <p:blipFill>
            <a:blip r:embed="rId39" cstate="print"/>
            <a:srcRect/>
            <a:stretch>
              <a:fillRect/>
            </a:stretch>
          </p:blipFill>
          <p:spPr bwMode="auto">
            <a:xfrm>
              <a:off x="23088600" y="23088600"/>
              <a:ext cx="1600200" cy="1616162"/>
            </a:xfrm>
            <a:prstGeom prst="rect">
              <a:avLst/>
            </a:prstGeom>
            <a:noFill/>
            <a:ln w="9525">
              <a:noFill/>
              <a:miter lim="800000"/>
              <a:headEnd/>
              <a:tailEnd/>
            </a:ln>
          </p:spPr>
        </p:pic>
        <p:pic>
          <p:nvPicPr>
            <p:cNvPr id="61" name="Picture 7"/>
            <p:cNvPicPr>
              <a:picLocks noChangeAspect="1" noChangeArrowheads="1"/>
            </p:cNvPicPr>
            <p:nvPr/>
          </p:nvPicPr>
          <p:blipFill>
            <a:blip r:embed="rId40" cstate="print"/>
            <a:srcRect/>
            <a:stretch>
              <a:fillRect/>
            </a:stretch>
          </p:blipFill>
          <p:spPr bwMode="auto">
            <a:xfrm>
              <a:off x="25146000" y="23012400"/>
              <a:ext cx="1893927" cy="1600200"/>
            </a:xfrm>
            <a:prstGeom prst="rect">
              <a:avLst/>
            </a:prstGeom>
            <a:noFill/>
            <a:ln w="9525">
              <a:noFill/>
              <a:miter lim="800000"/>
              <a:headEnd/>
              <a:tailEnd/>
            </a:ln>
          </p:spPr>
        </p:pic>
        <p:pic>
          <p:nvPicPr>
            <p:cNvPr id="62" name="Picture 8"/>
            <p:cNvPicPr>
              <a:picLocks noChangeAspect="1" noChangeArrowheads="1"/>
            </p:cNvPicPr>
            <p:nvPr/>
          </p:nvPicPr>
          <p:blipFill>
            <a:blip r:embed="rId41" cstate="print"/>
            <a:srcRect/>
            <a:stretch>
              <a:fillRect/>
            </a:stretch>
          </p:blipFill>
          <p:spPr bwMode="auto">
            <a:xfrm>
              <a:off x="19278600" y="25374600"/>
              <a:ext cx="1645532" cy="1600200"/>
            </a:xfrm>
            <a:prstGeom prst="rect">
              <a:avLst/>
            </a:prstGeom>
            <a:noFill/>
            <a:ln w="9525">
              <a:noFill/>
              <a:miter lim="800000"/>
              <a:headEnd/>
              <a:tailEnd/>
            </a:ln>
          </p:spPr>
        </p:pic>
        <p:pic>
          <p:nvPicPr>
            <p:cNvPr id="63" name="Picture 9"/>
            <p:cNvPicPr>
              <a:picLocks noChangeAspect="1" noChangeArrowheads="1"/>
            </p:cNvPicPr>
            <p:nvPr/>
          </p:nvPicPr>
          <p:blipFill>
            <a:blip r:embed="rId42" cstate="print"/>
            <a:srcRect/>
            <a:stretch>
              <a:fillRect/>
            </a:stretch>
          </p:blipFill>
          <p:spPr bwMode="auto">
            <a:xfrm>
              <a:off x="21315880" y="25374600"/>
              <a:ext cx="1848920" cy="1600200"/>
            </a:xfrm>
            <a:prstGeom prst="rect">
              <a:avLst/>
            </a:prstGeom>
            <a:noFill/>
            <a:ln w="9525">
              <a:noFill/>
              <a:miter lim="800000"/>
              <a:headEnd/>
              <a:tailEnd/>
            </a:ln>
          </p:spPr>
        </p:pic>
        <p:sp>
          <p:nvSpPr>
            <p:cNvPr id="64" name="TextBox 63"/>
            <p:cNvSpPr txBox="1"/>
            <p:nvPr/>
          </p:nvSpPr>
          <p:spPr>
            <a:xfrm>
              <a:off x="13182600" y="24841200"/>
              <a:ext cx="4620560" cy="830997"/>
            </a:xfrm>
            <a:prstGeom prst="rect">
              <a:avLst/>
            </a:prstGeom>
            <a:noFill/>
          </p:spPr>
          <p:txBody>
            <a:bodyPr wrap="none" rtlCol="0">
              <a:spAutoFit/>
            </a:bodyPr>
            <a:lstStyle/>
            <a:p>
              <a:r>
                <a:rPr lang="en-US" sz="3600" dirty="0" smtClean="0">
                  <a:solidFill>
                    <a:schemeClr val="bg1"/>
                  </a:solidFill>
                </a:rPr>
                <a:t>Pixel Position in Image J</a:t>
              </a:r>
              <a:endParaRPr lang="en-US" sz="3600" dirty="0">
                <a:solidFill>
                  <a:schemeClr val="bg1"/>
                </a:solidFill>
              </a:endParaRPr>
            </a:p>
          </p:txBody>
        </p:sp>
        <p:pic>
          <p:nvPicPr>
            <p:cNvPr id="66" name="Picture 1"/>
            <p:cNvPicPr>
              <a:picLocks noChangeAspect="1" noChangeArrowheads="1"/>
            </p:cNvPicPr>
            <p:nvPr/>
          </p:nvPicPr>
          <p:blipFill>
            <a:blip r:embed="rId43" cstate="print"/>
            <a:srcRect/>
            <a:stretch>
              <a:fillRect/>
            </a:stretch>
          </p:blipFill>
          <p:spPr bwMode="auto">
            <a:xfrm>
              <a:off x="23545800" y="25374600"/>
              <a:ext cx="1639657" cy="1600200"/>
            </a:xfrm>
            <a:prstGeom prst="rect">
              <a:avLst/>
            </a:prstGeom>
            <a:noFill/>
            <a:ln w="9525">
              <a:noFill/>
              <a:miter lim="800000"/>
              <a:headEnd/>
              <a:tailEnd/>
            </a:ln>
            <a:effectLst/>
          </p:spPr>
        </p:pic>
        <p:pic>
          <p:nvPicPr>
            <p:cNvPr id="67" name="Picture 2"/>
            <p:cNvPicPr>
              <a:picLocks noChangeAspect="1" noChangeArrowheads="1"/>
            </p:cNvPicPr>
            <p:nvPr/>
          </p:nvPicPr>
          <p:blipFill>
            <a:blip r:embed="rId44" cstate="print"/>
            <a:srcRect/>
            <a:stretch>
              <a:fillRect/>
            </a:stretch>
          </p:blipFill>
          <p:spPr bwMode="auto">
            <a:xfrm>
              <a:off x="25450800" y="25450800"/>
              <a:ext cx="1877041" cy="1600200"/>
            </a:xfrm>
            <a:prstGeom prst="rect">
              <a:avLst/>
            </a:prstGeom>
            <a:noFill/>
            <a:ln w="9525">
              <a:noFill/>
              <a:miter lim="800000"/>
              <a:headEnd/>
              <a:tailEnd/>
            </a:ln>
            <a:effectLst/>
          </p:spPr>
        </p:pic>
        <p:pic>
          <p:nvPicPr>
            <p:cNvPr id="10263" name="Picture 23"/>
            <p:cNvPicPr>
              <a:picLocks noChangeAspect="1" noChangeArrowheads="1"/>
            </p:cNvPicPr>
            <p:nvPr/>
          </p:nvPicPr>
          <p:blipFill>
            <a:blip r:embed="rId45" cstate="print"/>
            <a:srcRect/>
            <a:stretch>
              <a:fillRect/>
            </a:stretch>
          </p:blipFill>
          <p:spPr bwMode="auto">
            <a:xfrm>
              <a:off x="13030200" y="25792118"/>
              <a:ext cx="5791200" cy="1868482"/>
            </a:xfrm>
            <a:prstGeom prst="rect">
              <a:avLst/>
            </a:prstGeom>
            <a:noFill/>
            <a:ln w="9525">
              <a:noFill/>
              <a:miter lim="800000"/>
              <a:headEnd/>
              <a:tailEnd/>
            </a:ln>
            <a:effectLst/>
          </p:spPr>
        </p:pic>
        <p:pic>
          <p:nvPicPr>
            <p:cNvPr id="69" name="Picture 2"/>
            <p:cNvPicPr>
              <a:picLocks noChangeAspect="1" noChangeArrowheads="1"/>
            </p:cNvPicPr>
            <p:nvPr/>
          </p:nvPicPr>
          <p:blipFill>
            <a:blip r:embed="rId46" cstate="print"/>
            <a:srcRect/>
            <a:stretch>
              <a:fillRect/>
            </a:stretch>
          </p:blipFill>
          <p:spPr bwMode="auto">
            <a:xfrm>
              <a:off x="20878800" y="27949256"/>
              <a:ext cx="3623384" cy="3554001"/>
            </a:xfrm>
            <a:prstGeom prst="rect">
              <a:avLst/>
            </a:prstGeom>
            <a:noFill/>
            <a:ln w="9525">
              <a:noFill/>
              <a:miter lim="800000"/>
              <a:headEnd/>
              <a:tailEnd/>
            </a:ln>
          </p:spPr>
        </p:pic>
        <p:sp>
          <p:nvSpPr>
            <p:cNvPr id="70" name="TextBox 69"/>
            <p:cNvSpPr txBox="1"/>
            <p:nvPr/>
          </p:nvSpPr>
          <p:spPr>
            <a:xfrm>
              <a:off x="24231600" y="29440116"/>
              <a:ext cx="2362200" cy="593569"/>
            </a:xfrm>
            <a:prstGeom prst="rect">
              <a:avLst/>
            </a:prstGeom>
            <a:solidFill>
              <a:srgbClr val="00B0F0"/>
            </a:solidFill>
          </p:spPr>
          <p:txBody>
            <a:bodyPr wrap="square" rtlCol="0">
              <a:spAutoFit/>
            </a:bodyPr>
            <a:lstStyle/>
            <a:p>
              <a:r>
                <a:rPr lang="en-US" sz="2400" dirty="0" smtClean="0">
                  <a:solidFill>
                    <a:schemeClr val="bg1"/>
                  </a:solidFill>
                </a:rPr>
                <a:t>Center point 1</a:t>
              </a:r>
              <a:endParaRPr lang="en-US" sz="2400" dirty="0">
                <a:solidFill>
                  <a:schemeClr val="bg1"/>
                </a:solidFill>
              </a:endParaRPr>
            </a:p>
          </p:txBody>
        </p:sp>
        <p:sp>
          <p:nvSpPr>
            <p:cNvPr id="71" name="TextBox 70"/>
            <p:cNvSpPr txBox="1"/>
            <p:nvPr/>
          </p:nvSpPr>
          <p:spPr>
            <a:xfrm>
              <a:off x="19507200" y="28576746"/>
              <a:ext cx="1057517" cy="593569"/>
            </a:xfrm>
            <a:prstGeom prst="rect">
              <a:avLst/>
            </a:prstGeom>
            <a:solidFill>
              <a:srgbClr val="00B0F0"/>
            </a:solidFill>
          </p:spPr>
          <p:txBody>
            <a:bodyPr wrap="square" rtlCol="0">
              <a:spAutoFit/>
            </a:bodyPr>
            <a:lstStyle/>
            <a:p>
              <a:r>
                <a:rPr lang="en-US" sz="2400" dirty="0" smtClean="0">
                  <a:solidFill>
                    <a:schemeClr val="bg1"/>
                  </a:solidFill>
                </a:rPr>
                <a:t>Pixel 2</a:t>
              </a:r>
              <a:endParaRPr lang="en-US" sz="2400" dirty="0">
                <a:solidFill>
                  <a:schemeClr val="bg1"/>
                </a:solidFill>
              </a:endParaRPr>
            </a:p>
          </p:txBody>
        </p:sp>
        <p:sp>
          <p:nvSpPr>
            <p:cNvPr id="72" name="TextBox 71"/>
            <p:cNvSpPr txBox="1"/>
            <p:nvPr/>
          </p:nvSpPr>
          <p:spPr>
            <a:xfrm>
              <a:off x="19583400" y="30845650"/>
              <a:ext cx="1057517" cy="593569"/>
            </a:xfrm>
            <a:prstGeom prst="rect">
              <a:avLst/>
            </a:prstGeom>
            <a:solidFill>
              <a:srgbClr val="00B0F0"/>
            </a:solidFill>
          </p:spPr>
          <p:txBody>
            <a:bodyPr wrap="square" rtlCol="0">
              <a:spAutoFit/>
            </a:bodyPr>
            <a:lstStyle/>
            <a:p>
              <a:r>
                <a:rPr lang="en-US" sz="2400" dirty="0" smtClean="0">
                  <a:solidFill>
                    <a:schemeClr val="bg1"/>
                  </a:solidFill>
                </a:rPr>
                <a:t>Pixel 5</a:t>
              </a:r>
              <a:endParaRPr lang="en-US" sz="2400" dirty="0">
                <a:solidFill>
                  <a:schemeClr val="bg1"/>
                </a:solidFill>
              </a:endParaRPr>
            </a:p>
          </p:txBody>
        </p:sp>
        <p:cxnSp>
          <p:nvCxnSpPr>
            <p:cNvPr id="74" name="Straight Arrow Connector 73"/>
            <p:cNvCxnSpPr>
              <a:stCxn id="71" idx="3"/>
            </p:cNvCxnSpPr>
            <p:nvPr/>
          </p:nvCxnSpPr>
          <p:spPr>
            <a:xfrm>
              <a:off x="20564717" y="28873533"/>
              <a:ext cx="1761883" cy="6049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2" idx="3"/>
            </p:cNvCxnSpPr>
            <p:nvPr/>
          </p:nvCxnSpPr>
          <p:spPr>
            <a:xfrm flipV="1">
              <a:off x="20640917" y="30088115"/>
              <a:ext cx="1761883" cy="105431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4612601" y="28335517"/>
              <a:ext cx="1066800" cy="593569"/>
            </a:xfrm>
            <a:prstGeom prst="rect">
              <a:avLst/>
            </a:prstGeom>
            <a:solidFill>
              <a:srgbClr val="00B0F0"/>
            </a:solidFill>
          </p:spPr>
          <p:txBody>
            <a:bodyPr wrap="square" rtlCol="0">
              <a:spAutoFit/>
            </a:bodyPr>
            <a:lstStyle/>
            <a:p>
              <a:r>
                <a:rPr lang="en-US" sz="2400" dirty="0" smtClean="0">
                  <a:solidFill>
                    <a:schemeClr val="bg1"/>
                  </a:solidFill>
                </a:rPr>
                <a:t>Pixel 3</a:t>
              </a:r>
              <a:endParaRPr lang="en-US" sz="2400" dirty="0">
                <a:solidFill>
                  <a:schemeClr val="bg1"/>
                </a:solidFill>
              </a:endParaRPr>
            </a:p>
          </p:txBody>
        </p:sp>
        <p:cxnSp>
          <p:nvCxnSpPr>
            <p:cNvPr id="77" name="Straight Arrow Connector 76"/>
            <p:cNvCxnSpPr>
              <a:stCxn id="76" idx="1"/>
            </p:cNvCxnSpPr>
            <p:nvPr/>
          </p:nvCxnSpPr>
          <p:spPr>
            <a:xfrm flipH="1">
              <a:off x="23012402" y="28632302"/>
              <a:ext cx="1600199" cy="8462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9" idx="1"/>
            </p:cNvCxnSpPr>
            <p:nvPr/>
          </p:nvCxnSpPr>
          <p:spPr>
            <a:xfrm flipH="1" flipV="1">
              <a:off x="22926919" y="30092584"/>
              <a:ext cx="1685682" cy="105431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4612601" y="30850114"/>
              <a:ext cx="1066799" cy="593569"/>
            </a:xfrm>
            <a:prstGeom prst="rect">
              <a:avLst/>
            </a:prstGeom>
            <a:solidFill>
              <a:srgbClr val="00B0F0"/>
            </a:solidFill>
          </p:spPr>
          <p:txBody>
            <a:bodyPr wrap="square" rtlCol="0">
              <a:spAutoFit/>
            </a:bodyPr>
            <a:lstStyle/>
            <a:p>
              <a:r>
                <a:rPr lang="en-US" sz="2400" dirty="0" smtClean="0">
                  <a:solidFill>
                    <a:schemeClr val="bg1"/>
                  </a:solidFill>
                </a:rPr>
                <a:t>Pixel 4</a:t>
              </a:r>
              <a:endParaRPr lang="en-US" sz="2400" dirty="0">
                <a:solidFill>
                  <a:schemeClr val="bg1"/>
                </a:solidFill>
              </a:endParaRPr>
            </a:p>
          </p:txBody>
        </p:sp>
        <p:cxnSp>
          <p:nvCxnSpPr>
            <p:cNvPr id="100" name="Straight Arrow Connector 99"/>
            <p:cNvCxnSpPr/>
            <p:nvPr/>
          </p:nvCxnSpPr>
          <p:spPr>
            <a:xfrm flipH="1" flipV="1">
              <a:off x="22860000" y="29783316"/>
              <a:ext cx="1371600" cy="189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9202400" y="27034880"/>
              <a:ext cx="7075911" cy="830997"/>
            </a:xfrm>
            <a:prstGeom prst="rect">
              <a:avLst/>
            </a:prstGeom>
            <a:noFill/>
          </p:spPr>
          <p:txBody>
            <a:bodyPr wrap="none" rtlCol="0">
              <a:spAutoFit/>
            </a:bodyPr>
            <a:lstStyle/>
            <a:p>
              <a:r>
                <a:rPr lang="en-US" sz="3600" dirty="0" smtClean="0">
                  <a:solidFill>
                    <a:schemeClr val="bg1"/>
                  </a:solidFill>
                </a:rPr>
                <a:t>Pixel Position on SA(Spatial Analyzer)</a:t>
              </a:r>
              <a:endParaRPr lang="en-US" sz="3600" dirty="0">
                <a:solidFill>
                  <a:schemeClr val="bg1"/>
                </a:solidFill>
              </a:endParaRPr>
            </a:p>
          </p:txBody>
        </p:sp>
        <p:sp>
          <p:nvSpPr>
            <p:cNvPr id="103" name="TextBox 102"/>
            <p:cNvSpPr txBox="1"/>
            <p:nvPr/>
          </p:nvSpPr>
          <p:spPr>
            <a:xfrm>
              <a:off x="20430883" y="27954513"/>
              <a:ext cx="676517" cy="593569"/>
            </a:xfrm>
            <a:prstGeom prst="rect">
              <a:avLst/>
            </a:prstGeom>
            <a:solidFill>
              <a:schemeClr val="tx2"/>
            </a:solidFill>
          </p:spPr>
          <p:txBody>
            <a:bodyPr wrap="square" rtlCol="0">
              <a:spAutoFit/>
            </a:bodyPr>
            <a:lstStyle/>
            <a:p>
              <a:r>
                <a:rPr lang="en-US" sz="2400" dirty="0" smtClean="0">
                  <a:solidFill>
                    <a:schemeClr val="bg1"/>
                  </a:solidFill>
                </a:rPr>
                <a:t>TB1</a:t>
              </a:r>
              <a:endParaRPr lang="en-US" sz="2400" dirty="0">
                <a:solidFill>
                  <a:schemeClr val="bg1"/>
                </a:solidFill>
              </a:endParaRPr>
            </a:p>
          </p:txBody>
        </p:sp>
        <p:sp>
          <p:nvSpPr>
            <p:cNvPr id="104" name="TextBox 103"/>
            <p:cNvSpPr txBox="1"/>
            <p:nvPr/>
          </p:nvSpPr>
          <p:spPr>
            <a:xfrm>
              <a:off x="21192883" y="31856835"/>
              <a:ext cx="676517" cy="593569"/>
            </a:xfrm>
            <a:prstGeom prst="rect">
              <a:avLst/>
            </a:prstGeom>
            <a:solidFill>
              <a:schemeClr val="tx2"/>
            </a:solidFill>
          </p:spPr>
          <p:txBody>
            <a:bodyPr wrap="square" rtlCol="0">
              <a:spAutoFit/>
            </a:bodyPr>
            <a:lstStyle/>
            <a:p>
              <a:r>
                <a:rPr lang="en-US" sz="2400" dirty="0" smtClean="0">
                  <a:solidFill>
                    <a:schemeClr val="bg1"/>
                  </a:solidFill>
                </a:rPr>
                <a:t>TB4</a:t>
              </a:r>
              <a:endParaRPr lang="en-US" sz="2400" dirty="0">
                <a:solidFill>
                  <a:schemeClr val="bg1"/>
                </a:solidFill>
              </a:endParaRPr>
            </a:p>
          </p:txBody>
        </p:sp>
        <p:sp>
          <p:nvSpPr>
            <p:cNvPr id="105" name="TextBox 104"/>
            <p:cNvSpPr txBox="1"/>
            <p:nvPr/>
          </p:nvSpPr>
          <p:spPr>
            <a:xfrm>
              <a:off x="22793083" y="27878314"/>
              <a:ext cx="676517" cy="593569"/>
            </a:xfrm>
            <a:prstGeom prst="rect">
              <a:avLst/>
            </a:prstGeom>
            <a:solidFill>
              <a:schemeClr val="tx2"/>
            </a:solidFill>
          </p:spPr>
          <p:txBody>
            <a:bodyPr wrap="square" rtlCol="0">
              <a:spAutoFit/>
            </a:bodyPr>
            <a:lstStyle/>
            <a:p>
              <a:r>
                <a:rPr lang="en-US" sz="2400" dirty="0" smtClean="0">
                  <a:solidFill>
                    <a:schemeClr val="bg1"/>
                  </a:solidFill>
                </a:rPr>
                <a:t>TB2</a:t>
              </a:r>
              <a:endParaRPr lang="en-US" sz="2400" dirty="0">
                <a:solidFill>
                  <a:schemeClr val="bg1"/>
                </a:solidFill>
              </a:endParaRPr>
            </a:p>
          </p:txBody>
        </p:sp>
        <p:sp>
          <p:nvSpPr>
            <p:cNvPr id="106" name="TextBox 105"/>
            <p:cNvSpPr txBox="1"/>
            <p:nvPr/>
          </p:nvSpPr>
          <p:spPr>
            <a:xfrm>
              <a:off x="23088600" y="30909688"/>
              <a:ext cx="676517" cy="593569"/>
            </a:xfrm>
            <a:prstGeom prst="rect">
              <a:avLst/>
            </a:prstGeom>
            <a:solidFill>
              <a:schemeClr val="tx2"/>
            </a:solidFill>
          </p:spPr>
          <p:txBody>
            <a:bodyPr wrap="square" rtlCol="0">
              <a:spAutoFit/>
            </a:bodyPr>
            <a:lstStyle/>
            <a:p>
              <a:r>
                <a:rPr lang="en-US" sz="2400" dirty="0" smtClean="0">
                  <a:solidFill>
                    <a:schemeClr val="bg1"/>
                  </a:solidFill>
                </a:rPr>
                <a:t>TB3</a:t>
              </a:r>
              <a:endParaRPr lang="en-US" sz="2400" dirty="0">
                <a:solidFill>
                  <a:schemeClr val="bg1"/>
                </a:solidFill>
              </a:endParaRPr>
            </a:p>
          </p:txBody>
        </p:sp>
        <p:cxnSp>
          <p:nvCxnSpPr>
            <p:cNvPr id="107" name="Straight Arrow Connector 106"/>
            <p:cNvCxnSpPr/>
            <p:nvPr/>
          </p:nvCxnSpPr>
          <p:spPr>
            <a:xfrm>
              <a:off x="23774400" y="31209343"/>
              <a:ext cx="533400" cy="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4" idx="0"/>
            </p:cNvCxnSpPr>
            <p:nvPr/>
          </p:nvCxnSpPr>
          <p:spPr>
            <a:xfrm flipH="1" flipV="1">
              <a:off x="21488400" y="31405286"/>
              <a:ext cx="42742" cy="45154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3" idx="3"/>
            </p:cNvCxnSpPr>
            <p:nvPr/>
          </p:nvCxnSpPr>
          <p:spPr>
            <a:xfrm>
              <a:off x="21107400" y="28251300"/>
              <a:ext cx="304800" cy="8421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23393400" y="28183115"/>
              <a:ext cx="457200" cy="8708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8440400" y="29107894"/>
              <a:ext cx="2819400" cy="593569"/>
            </a:xfrm>
            <a:prstGeom prst="rect">
              <a:avLst/>
            </a:prstGeom>
            <a:noFill/>
          </p:spPr>
          <p:txBody>
            <a:bodyPr wrap="square" rtlCol="0">
              <a:spAutoFit/>
            </a:bodyPr>
            <a:lstStyle/>
            <a:p>
              <a:r>
                <a:rPr lang="en-US" sz="2400" dirty="0" smtClean="0">
                  <a:solidFill>
                    <a:schemeClr val="bg1"/>
                  </a:solidFill>
                </a:rPr>
                <a:t>(476.41A, 3731.12)</a:t>
              </a:r>
              <a:endParaRPr lang="en-US" sz="2400" dirty="0">
                <a:solidFill>
                  <a:schemeClr val="bg1"/>
                </a:solidFill>
              </a:endParaRPr>
            </a:p>
          </p:txBody>
        </p:sp>
        <p:sp>
          <p:nvSpPr>
            <p:cNvPr id="119" name="TextBox 118"/>
            <p:cNvSpPr txBox="1"/>
            <p:nvPr/>
          </p:nvSpPr>
          <p:spPr>
            <a:xfrm>
              <a:off x="17907000" y="31478038"/>
              <a:ext cx="3048000" cy="672711"/>
            </a:xfrm>
            <a:prstGeom prst="rect">
              <a:avLst/>
            </a:prstGeom>
            <a:noFill/>
          </p:spPr>
          <p:txBody>
            <a:bodyPr wrap="square" rtlCol="0">
              <a:spAutoFit/>
            </a:bodyPr>
            <a:lstStyle/>
            <a:p>
              <a:pPr fontAlgn="b"/>
              <a:r>
                <a:rPr lang="en-US" sz="2800" dirty="0" smtClean="0">
                  <a:solidFill>
                    <a:schemeClr val="bg1"/>
                  </a:solidFill>
                </a:rPr>
                <a:t>(654.896, 750.494)</a:t>
              </a:r>
              <a:endParaRPr lang="en-US" sz="2800" dirty="0">
                <a:solidFill>
                  <a:schemeClr val="bg1"/>
                </a:solidFill>
              </a:endParaRPr>
            </a:p>
          </p:txBody>
        </p:sp>
        <p:sp>
          <p:nvSpPr>
            <p:cNvPr id="120" name="TextBox 119"/>
            <p:cNvSpPr txBox="1"/>
            <p:nvPr/>
          </p:nvSpPr>
          <p:spPr>
            <a:xfrm>
              <a:off x="24460200" y="30093349"/>
              <a:ext cx="2971800" cy="672711"/>
            </a:xfrm>
            <a:prstGeom prst="rect">
              <a:avLst/>
            </a:prstGeom>
            <a:noFill/>
          </p:spPr>
          <p:txBody>
            <a:bodyPr wrap="square" rtlCol="0">
              <a:spAutoFit/>
            </a:bodyPr>
            <a:lstStyle/>
            <a:p>
              <a:r>
                <a:rPr lang="en-US" sz="2800" dirty="0" smtClean="0">
                  <a:solidFill>
                    <a:schemeClr val="bg1"/>
                  </a:solidFill>
                </a:rPr>
                <a:t>(2066.32, 2085.09)</a:t>
              </a:r>
              <a:endParaRPr lang="en-US" sz="2800" dirty="0">
                <a:solidFill>
                  <a:schemeClr val="bg1"/>
                </a:solidFill>
              </a:endParaRPr>
            </a:p>
          </p:txBody>
        </p:sp>
        <p:sp>
          <p:nvSpPr>
            <p:cNvPr id="121" name="TextBox 120"/>
            <p:cNvSpPr txBox="1"/>
            <p:nvPr/>
          </p:nvSpPr>
          <p:spPr>
            <a:xfrm>
              <a:off x="24307800" y="31464949"/>
              <a:ext cx="3048000" cy="672711"/>
            </a:xfrm>
            <a:prstGeom prst="rect">
              <a:avLst/>
            </a:prstGeom>
            <a:noFill/>
          </p:spPr>
          <p:txBody>
            <a:bodyPr wrap="square" rtlCol="0">
              <a:spAutoFit/>
            </a:bodyPr>
            <a:lstStyle/>
            <a:p>
              <a:r>
                <a:rPr lang="en-US" sz="2800" dirty="0" smtClean="0">
                  <a:solidFill>
                    <a:schemeClr val="bg1"/>
                  </a:solidFill>
                </a:rPr>
                <a:t>(2963.85, 411.28)</a:t>
              </a:r>
              <a:endParaRPr lang="en-US" sz="2800" dirty="0">
                <a:solidFill>
                  <a:schemeClr val="bg1"/>
                </a:solidFill>
              </a:endParaRPr>
            </a:p>
          </p:txBody>
        </p:sp>
        <p:sp>
          <p:nvSpPr>
            <p:cNvPr id="122" name="TextBox 121"/>
            <p:cNvSpPr txBox="1"/>
            <p:nvPr/>
          </p:nvSpPr>
          <p:spPr>
            <a:xfrm>
              <a:off x="24460200" y="28832809"/>
              <a:ext cx="3124200" cy="672711"/>
            </a:xfrm>
            <a:prstGeom prst="rect">
              <a:avLst/>
            </a:prstGeom>
            <a:noFill/>
          </p:spPr>
          <p:txBody>
            <a:bodyPr wrap="square" rtlCol="0">
              <a:spAutoFit/>
            </a:bodyPr>
            <a:lstStyle/>
            <a:p>
              <a:r>
                <a:rPr lang="en-US" sz="2800" dirty="0" smtClean="0">
                  <a:solidFill>
                    <a:schemeClr val="bg1"/>
                  </a:solidFill>
                </a:rPr>
                <a:t>(2925.09, 3741.41)</a:t>
              </a:r>
              <a:endParaRPr lang="en-US" sz="2800" dirty="0">
                <a:solidFill>
                  <a:schemeClr val="bg1"/>
                </a:solidFill>
              </a:endParaRPr>
            </a:p>
          </p:txBody>
        </p:sp>
        <p:sp>
          <p:nvSpPr>
            <p:cNvPr id="137" name="TextBox 136"/>
            <p:cNvSpPr txBox="1"/>
            <p:nvPr/>
          </p:nvSpPr>
          <p:spPr>
            <a:xfrm>
              <a:off x="20802600" y="21510171"/>
              <a:ext cx="1799467" cy="830997"/>
            </a:xfrm>
            <a:prstGeom prst="rect">
              <a:avLst/>
            </a:prstGeom>
            <a:noFill/>
          </p:spPr>
          <p:txBody>
            <a:bodyPr wrap="none" rtlCol="0">
              <a:spAutoFit/>
            </a:bodyPr>
            <a:lstStyle/>
            <a:p>
              <a:r>
                <a:rPr lang="en-US" sz="3600" dirty="0" smtClean="0">
                  <a:solidFill>
                    <a:schemeClr val="bg1"/>
                  </a:solidFill>
                </a:rPr>
                <a:t>Group 2 </a:t>
              </a:r>
              <a:endParaRPr lang="en-US" sz="3600" dirty="0">
                <a:solidFill>
                  <a:schemeClr val="bg1"/>
                </a:solidFill>
              </a:endParaRPr>
            </a:p>
          </p:txBody>
        </p:sp>
      </p:grpSp>
      <p:graphicFrame>
        <p:nvGraphicFramePr>
          <p:cNvPr id="83" name="Diagram 82"/>
          <p:cNvGraphicFramePr/>
          <p:nvPr>
            <p:extLst>
              <p:ext uri="{D42A27DB-BD31-4B8C-83A1-F6EECF244321}">
                <p14:modId xmlns:p14="http://schemas.microsoft.com/office/powerpoint/2010/main" xmlns="" val="2392673654"/>
              </p:ext>
            </p:extLst>
          </p:nvPr>
        </p:nvGraphicFramePr>
        <p:xfrm>
          <a:off x="16240670" y="20066000"/>
          <a:ext cx="8143331" cy="88900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84" name="Diagram 83"/>
          <p:cNvGraphicFramePr/>
          <p:nvPr>
            <p:extLst>
              <p:ext uri="{D42A27DB-BD31-4B8C-83A1-F6EECF244321}">
                <p14:modId xmlns:p14="http://schemas.microsoft.com/office/powerpoint/2010/main" xmlns="" val="3035233740"/>
              </p:ext>
            </p:extLst>
          </p:nvPr>
        </p:nvGraphicFramePr>
        <p:xfrm>
          <a:off x="3200400" y="17009533"/>
          <a:ext cx="6172200" cy="897467"/>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grpSp>
        <p:nvGrpSpPr>
          <p:cNvPr id="133" name="Group 132"/>
          <p:cNvGrpSpPr/>
          <p:nvPr/>
        </p:nvGrpSpPr>
        <p:grpSpPr>
          <a:xfrm>
            <a:off x="27965400" y="4114802"/>
            <a:ext cx="12573000" cy="6407163"/>
            <a:chOff x="11932085" y="33162920"/>
            <a:chExt cx="15282085" cy="7129271"/>
          </a:xfrm>
        </p:grpSpPr>
        <p:graphicFrame>
          <p:nvGraphicFramePr>
            <p:cNvPr id="85" name="Diagram 84"/>
            <p:cNvGraphicFramePr/>
            <p:nvPr>
              <p:extLst>
                <p:ext uri="{D42A27DB-BD31-4B8C-83A1-F6EECF244321}">
                  <p14:modId xmlns:p14="http://schemas.microsoft.com/office/powerpoint/2010/main" xmlns="" val="3075583624"/>
                </p:ext>
              </p:extLst>
            </p:nvPr>
          </p:nvGraphicFramePr>
          <p:xfrm>
            <a:off x="11932085" y="33162920"/>
            <a:ext cx="14649347" cy="1031992"/>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pSp>
          <p:nvGrpSpPr>
            <p:cNvPr id="127" name="Group 126"/>
            <p:cNvGrpSpPr/>
            <p:nvPr/>
          </p:nvGrpSpPr>
          <p:grpSpPr>
            <a:xfrm>
              <a:off x="13030199" y="34265162"/>
              <a:ext cx="14183971" cy="6027029"/>
              <a:chOff x="13400427" y="34798562"/>
              <a:chExt cx="14183971" cy="6027029"/>
            </a:xfrm>
          </p:grpSpPr>
          <p:graphicFrame>
            <p:nvGraphicFramePr>
              <p:cNvPr id="82" name="Diagram 81"/>
              <p:cNvGraphicFramePr/>
              <p:nvPr>
                <p:extLst>
                  <p:ext uri="{D42A27DB-BD31-4B8C-83A1-F6EECF244321}">
                    <p14:modId xmlns:p14="http://schemas.microsoft.com/office/powerpoint/2010/main" xmlns="" val="3941774441"/>
                  </p:ext>
                </p:extLst>
              </p:nvPr>
            </p:nvGraphicFramePr>
            <p:xfrm>
              <a:off x="13400427" y="34798562"/>
              <a:ext cx="14183971" cy="6027029"/>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pic>
            <p:nvPicPr>
              <p:cNvPr id="1026" name="Picture 2" descr="C:\Users\EdwinVaio\Documents\20120718_093834.jpg"/>
              <p:cNvPicPr>
                <a:picLocks noChangeAspect="1" noChangeArrowheads="1"/>
              </p:cNvPicPr>
              <p:nvPr/>
            </p:nvPicPr>
            <p:blipFill>
              <a:blip r:embed="rId67" cstate="print">
                <a:extLst>
                  <a:ext uri="{28A0092B-C50C-407E-A947-70E740481C1C}">
                    <a14:useLocalDpi xmlns:a14="http://schemas.microsoft.com/office/drawing/2010/main" xmlns="" val="0"/>
                  </a:ext>
                </a:extLst>
              </a:blip>
              <a:srcRect/>
              <a:stretch>
                <a:fillRect/>
              </a:stretch>
            </p:blipFill>
            <p:spPr bwMode="auto">
              <a:xfrm>
                <a:off x="19623074" y="38141822"/>
                <a:ext cx="3019812" cy="22648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3741001" y="39253198"/>
                <a:ext cx="3800718" cy="993974"/>
              </a:xfrm>
              <a:prstGeom prst="rect">
                <a:avLst/>
              </a:prstGeom>
            </p:spPr>
            <p:txBody>
              <a:bodyPr wrap="square">
                <a:spAutoFit/>
              </a:bodyPr>
              <a:lstStyle/>
              <a:p>
                <a:r>
                  <a:rPr lang="en-US" sz="2800" b="1" dirty="0">
                    <a:solidFill>
                      <a:schemeClr val="bg1"/>
                    </a:solidFill>
                  </a:rPr>
                  <a:t>VDA-2 </a:t>
                </a:r>
                <a:r>
                  <a:rPr lang="en-US" sz="2800" b="1" dirty="0" smtClean="0">
                    <a:solidFill>
                      <a:schemeClr val="bg1"/>
                    </a:solidFill>
                  </a:rPr>
                  <a:t>Aluminized</a:t>
                </a:r>
                <a:r>
                  <a:rPr lang="en-US" sz="2800" b="1" dirty="0">
                    <a:solidFill>
                      <a:schemeClr val="bg1"/>
                    </a:solidFill>
                  </a:rPr>
                  <a:t> </a:t>
                </a:r>
                <a:endParaRPr lang="en-US" sz="2800" b="1" dirty="0" smtClean="0">
                  <a:solidFill>
                    <a:schemeClr val="bg1"/>
                  </a:solidFill>
                </a:endParaRPr>
              </a:p>
              <a:p>
                <a:r>
                  <a:rPr lang="en-US" sz="2800" b="1" dirty="0">
                    <a:solidFill>
                      <a:schemeClr val="bg1"/>
                    </a:solidFill>
                  </a:rPr>
                  <a:t> (Thermal blanket</a:t>
                </a:r>
                <a:r>
                  <a:rPr lang="en-US" sz="2800" dirty="0">
                    <a:solidFill>
                      <a:schemeClr val="bg1"/>
                    </a:solidFill>
                  </a:rPr>
                  <a:t>)</a:t>
                </a:r>
              </a:p>
            </p:txBody>
          </p:sp>
          <p:pic>
            <p:nvPicPr>
              <p:cNvPr id="87" name="Picture 86" descr="http://t0.gstatic.com/images?q=tbn:ANd9GcQTbl8rPqopn30zQraBdeO9ptM69c0-9nXj55LMlosJ6UZmbpR9">
                <a:hlinkClick r:id="rId68"/>
              </p:cNvPr>
              <p:cNvPicPr/>
              <p:nvPr/>
            </p:nvPicPr>
            <p:blipFill>
              <a:blip r:embed="rId69" cstate="print"/>
              <a:srcRect/>
              <a:stretch>
                <a:fillRect/>
              </a:stretch>
            </p:blipFill>
            <p:spPr bwMode="auto">
              <a:xfrm>
                <a:off x="14224012" y="38459358"/>
                <a:ext cx="4483965" cy="1746446"/>
              </a:xfrm>
              <a:prstGeom prst="rect">
                <a:avLst/>
              </a:prstGeom>
              <a:noFill/>
              <a:ln w="9525">
                <a:noFill/>
                <a:miter lim="800000"/>
                <a:headEnd/>
                <a:tailEnd/>
              </a:ln>
            </p:spPr>
          </p:pic>
        </p:grpSp>
      </p:grpSp>
      <p:graphicFrame>
        <p:nvGraphicFramePr>
          <p:cNvPr id="96" name="Diagram 95"/>
          <p:cNvGraphicFramePr/>
          <p:nvPr>
            <p:extLst>
              <p:ext uri="{D42A27DB-BD31-4B8C-83A1-F6EECF244321}">
                <p14:modId xmlns:p14="http://schemas.microsoft.com/office/powerpoint/2010/main" xmlns="" val="2718917621"/>
              </p:ext>
            </p:extLst>
          </p:nvPr>
        </p:nvGraphicFramePr>
        <p:xfrm>
          <a:off x="32308800" y="22783800"/>
          <a:ext cx="4495800" cy="838200"/>
        </p:xfrm>
        <a:graphic>
          <a:graphicData uri="http://schemas.openxmlformats.org/drawingml/2006/diagram">
            <dgm:relIds xmlns:dgm="http://schemas.openxmlformats.org/drawingml/2006/diagram" xmlns:r="http://schemas.openxmlformats.org/officeDocument/2006/relationships" r:dm="rId70" r:lo="rId71" r:qs="rId72" r:cs="rId73"/>
          </a:graphicData>
        </a:graphic>
      </p:graphicFrame>
      <p:grpSp>
        <p:nvGrpSpPr>
          <p:cNvPr id="128" name="Group 127"/>
          <p:cNvGrpSpPr/>
          <p:nvPr/>
        </p:nvGrpSpPr>
        <p:grpSpPr>
          <a:xfrm>
            <a:off x="12115800" y="5334000"/>
            <a:ext cx="15464069" cy="14401800"/>
            <a:chOff x="2386837" y="21122477"/>
            <a:chExt cx="9220200" cy="14410393"/>
          </a:xfrm>
        </p:grpSpPr>
        <p:graphicFrame>
          <p:nvGraphicFramePr>
            <p:cNvPr id="129" name="Diagram 128"/>
            <p:cNvGraphicFramePr/>
            <p:nvPr>
              <p:extLst>
                <p:ext uri="{D42A27DB-BD31-4B8C-83A1-F6EECF244321}">
                  <p14:modId xmlns:p14="http://schemas.microsoft.com/office/powerpoint/2010/main" xmlns="" val="2135072119"/>
                </p:ext>
              </p:extLst>
            </p:nvPr>
          </p:nvGraphicFramePr>
          <p:xfrm>
            <a:off x="2386837" y="21122477"/>
            <a:ext cx="9220200" cy="14410393"/>
          </p:xfrm>
          <a:graphic>
            <a:graphicData uri="http://schemas.openxmlformats.org/drawingml/2006/diagram">
              <dgm:relIds xmlns:dgm="http://schemas.openxmlformats.org/drawingml/2006/diagram" xmlns:r="http://schemas.openxmlformats.org/officeDocument/2006/relationships" r:dm="rId75" r:lo="rId76" r:qs="rId77" r:cs="rId78"/>
            </a:graphicData>
          </a:graphic>
        </p:graphicFrame>
        <p:pic>
          <p:nvPicPr>
            <p:cNvPr id="21" name="Picture 4" descr="Z:\nasa intership\fotos\20120703_143900.jpg"/>
            <p:cNvPicPr>
              <a:picLocks noChangeAspect="1" noChangeArrowheads="1"/>
            </p:cNvPicPr>
            <p:nvPr/>
          </p:nvPicPr>
          <p:blipFill>
            <a:blip r:embed="rId80" cstate="print"/>
            <a:stretch>
              <a:fillRect/>
            </a:stretch>
          </p:blipFill>
          <p:spPr bwMode="auto">
            <a:xfrm>
              <a:off x="9247221" y="23790166"/>
              <a:ext cx="2089919" cy="2288267"/>
            </a:xfrm>
            <a:prstGeom prst="rect">
              <a:avLst/>
            </a:prstGeom>
            <a:noFill/>
            <a:ln>
              <a:noFill/>
            </a:ln>
          </p:spPr>
        </p:pic>
        <p:sp>
          <p:nvSpPr>
            <p:cNvPr id="34" name="TextBox 33"/>
            <p:cNvSpPr txBox="1"/>
            <p:nvPr/>
          </p:nvSpPr>
          <p:spPr>
            <a:xfrm>
              <a:off x="8202263" y="32956398"/>
              <a:ext cx="2998579" cy="975318"/>
            </a:xfrm>
            <a:prstGeom prst="rect">
              <a:avLst/>
            </a:prstGeom>
            <a:noFill/>
          </p:spPr>
          <p:txBody>
            <a:bodyPr wrap="square" rtlCol="0">
              <a:spAutoFit/>
            </a:bodyPr>
            <a:lstStyle/>
            <a:p>
              <a:r>
                <a:rPr lang="en-US" sz="2800" dirty="0" smtClean="0">
                  <a:solidFill>
                    <a:schemeClr val="bg1"/>
                  </a:solidFill>
                </a:rPr>
                <a:t>CCD Camera System ALTA U16M</a:t>
              </a:r>
            </a:p>
            <a:p>
              <a:r>
                <a:rPr lang="en-US" sz="2800" dirty="0" smtClean="0">
                  <a:solidFill>
                    <a:schemeClr val="bg1"/>
                  </a:solidFill>
                </a:rPr>
                <a:t>with the tooling balls</a:t>
              </a:r>
              <a:endParaRPr lang="en-US" sz="2800" dirty="0">
                <a:solidFill>
                  <a:schemeClr val="bg1"/>
                </a:solidFill>
              </a:endParaRPr>
            </a:p>
          </p:txBody>
        </p:sp>
        <p:sp>
          <p:nvSpPr>
            <p:cNvPr id="33" name="TextBox 32"/>
            <p:cNvSpPr txBox="1"/>
            <p:nvPr/>
          </p:nvSpPr>
          <p:spPr>
            <a:xfrm>
              <a:off x="9247221" y="26170551"/>
              <a:ext cx="1999053" cy="975318"/>
            </a:xfrm>
            <a:prstGeom prst="rect">
              <a:avLst/>
            </a:prstGeom>
            <a:noFill/>
          </p:spPr>
          <p:txBody>
            <a:bodyPr wrap="square" rtlCol="0">
              <a:spAutoFit/>
            </a:bodyPr>
            <a:lstStyle/>
            <a:p>
              <a:r>
                <a:rPr lang="en-US" sz="2800" dirty="0" smtClean="0">
                  <a:solidFill>
                    <a:schemeClr val="bg1"/>
                  </a:solidFill>
                </a:rPr>
                <a:t>Fringes from  MIC-1 </a:t>
              </a:r>
            </a:p>
            <a:p>
              <a:r>
                <a:rPr lang="en-US" sz="2800" dirty="0" smtClean="0">
                  <a:solidFill>
                    <a:schemeClr val="bg1"/>
                  </a:solidFill>
                </a:rPr>
                <a:t>Interferometer</a:t>
              </a:r>
              <a:endParaRPr lang="en-US" sz="2800" dirty="0">
                <a:solidFill>
                  <a:schemeClr val="bg1"/>
                </a:solidFill>
              </a:endParaRPr>
            </a:p>
          </p:txBody>
        </p:sp>
        <p:pic>
          <p:nvPicPr>
            <p:cNvPr id="6" name="Picture 3"/>
            <p:cNvPicPr>
              <a:picLocks noChangeAspect="1" noChangeArrowheads="1"/>
            </p:cNvPicPr>
            <p:nvPr/>
          </p:nvPicPr>
          <p:blipFill>
            <a:blip r:embed="rId81" cstate="print">
              <a:extLst>
                <a:ext uri="{28A0092B-C50C-407E-A947-70E740481C1C}">
                  <a14:useLocalDpi xmlns:a14="http://schemas.microsoft.com/office/drawing/2010/main" xmlns="" val="0"/>
                </a:ext>
              </a:extLst>
            </a:blip>
            <a:srcRect/>
            <a:stretch>
              <a:fillRect/>
            </a:stretch>
          </p:blipFill>
          <p:spPr bwMode="auto">
            <a:xfrm>
              <a:off x="9746985" y="27908323"/>
              <a:ext cx="1400358" cy="2134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aphicFrame>
        <p:nvGraphicFramePr>
          <p:cNvPr id="95" name="Diagram 94"/>
          <p:cNvGraphicFramePr/>
          <p:nvPr>
            <p:extLst>
              <p:ext uri="{D42A27DB-BD31-4B8C-83A1-F6EECF244321}">
                <p14:modId xmlns:p14="http://schemas.microsoft.com/office/powerpoint/2010/main" xmlns="" val="679552430"/>
              </p:ext>
            </p:extLst>
          </p:nvPr>
        </p:nvGraphicFramePr>
        <p:xfrm>
          <a:off x="28651200" y="23647400"/>
          <a:ext cx="12192000" cy="2870200"/>
        </p:xfrm>
        <a:graphic>
          <a:graphicData uri="http://schemas.openxmlformats.org/drawingml/2006/diagram">
            <dgm:relIds xmlns:dgm="http://schemas.openxmlformats.org/drawingml/2006/diagram" xmlns:r="http://schemas.openxmlformats.org/officeDocument/2006/relationships" r:dm="rId82" r:lo="rId83" r:qs="rId84" r:cs="rId85"/>
          </a:graphicData>
        </a:graphic>
      </p:graphicFrame>
      <p:graphicFrame>
        <p:nvGraphicFramePr>
          <p:cNvPr id="130" name="Diagram 129"/>
          <p:cNvGraphicFramePr/>
          <p:nvPr>
            <p:extLst>
              <p:ext uri="{D42A27DB-BD31-4B8C-83A1-F6EECF244321}">
                <p14:modId xmlns:p14="http://schemas.microsoft.com/office/powerpoint/2010/main" xmlns="" val="2718917621"/>
              </p:ext>
            </p:extLst>
          </p:nvPr>
        </p:nvGraphicFramePr>
        <p:xfrm>
          <a:off x="31417260" y="26534533"/>
          <a:ext cx="6530340" cy="973667"/>
        </p:xfrm>
        <a:graphic>
          <a:graphicData uri="http://schemas.openxmlformats.org/drawingml/2006/diagram">
            <dgm:relIds xmlns:dgm="http://schemas.openxmlformats.org/drawingml/2006/diagram" xmlns:r="http://schemas.openxmlformats.org/officeDocument/2006/relationships" r:dm="rId87" r:lo="rId88" r:qs="rId89" r:cs="rId90"/>
          </a:graphicData>
        </a:graphic>
      </p:graphicFrame>
      <p:grpSp>
        <p:nvGrpSpPr>
          <p:cNvPr id="131" name="Group 130"/>
          <p:cNvGrpSpPr/>
          <p:nvPr/>
        </p:nvGrpSpPr>
        <p:grpSpPr>
          <a:xfrm>
            <a:off x="28879800" y="27432000"/>
            <a:ext cx="11734800" cy="4419600"/>
            <a:chOff x="15173424" y="35232519"/>
            <a:chExt cx="14183972" cy="6084826"/>
          </a:xfrm>
        </p:grpSpPr>
        <p:graphicFrame>
          <p:nvGraphicFramePr>
            <p:cNvPr id="132" name="Diagram 131"/>
            <p:cNvGraphicFramePr/>
            <p:nvPr>
              <p:extLst>
                <p:ext uri="{D42A27DB-BD31-4B8C-83A1-F6EECF244321}">
                  <p14:modId xmlns:p14="http://schemas.microsoft.com/office/powerpoint/2010/main" xmlns="" val="3941774441"/>
                </p:ext>
              </p:extLst>
            </p:nvPr>
          </p:nvGraphicFramePr>
          <p:xfrm>
            <a:off x="15173424" y="35232519"/>
            <a:ext cx="14183972" cy="6084826"/>
          </p:xfrm>
          <a:graphic>
            <a:graphicData uri="http://schemas.openxmlformats.org/drawingml/2006/diagram">
              <dgm:relIds xmlns:dgm="http://schemas.openxmlformats.org/drawingml/2006/diagram" xmlns:r="http://schemas.openxmlformats.org/officeDocument/2006/relationships" r:dm="rId92" r:lo="rId93" r:qs="rId94" r:cs="rId95"/>
            </a:graphicData>
          </a:graphic>
        </p:graphicFrame>
        <p:sp>
          <p:nvSpPr>
            <p:cNvPr id="134" name="Rectangle 133"/>
            <p:cNvSpPr/>
            <p:nvPr/>
          </p:nvSpPr>
          <p:spPr>
            <a:xfrm>
              <a:off x="23485576" y="38644037"/>
              <a:ext cx="3800718" cy="685573"/>
            </a:xfrm>
            <a:prstGeom prst="rect">
              <a:avLst/>
            </a:prstGeom>
          </p:spPr>
          <p:txBody>
            <a:bodyPr wrap="square">
              <a:spAutoFit/>
            </a:bodyPr>
            <a:lstStyle/>
            <a:p>
              <a:endParaRPr lang="en-US" sz="2400" dirty="0">
                <a:solidFill>
                  <a:schemeClr val="bg1"/>
                </a:solidFill>
              </a:endParaRPr>
            </a:p>
          </p:txBody>
        </p:sp>
      </p:grpSp>
      <p:grpSp>
        <p:nvGrpSpPr>
          <p:cNvPr id="123" name="Group 122"/>
          <p:cNvGrpSpPr/>
          <p:nvPr/>
        </p:nvGrpSpPr>
        <p:grpSpPr>
          <a:xfrm>
            <a:off x="609600" y="27127200"/>
            <a:ext cx="11582400" cy="3937906"/>
            <a:chOff x="27889200" y="26831329"/>
            <a:chExt cx="11582400" cy="5063022"/>
          </a:xfrm>
        </p:grpSpPr>
        <p:grpSp>
          <p:nvGrpSpPr>
            <p:cNvPr id="139" name="Group 138"/>
            <p:cNvGrpSpPr/>
            <p:nvPr/>
          </p:nvGrpSpPr>
          <p:grpSpPr>
            <a:xfrm>
              <a:off x="27889200" y="26831329"/>
              <a:ext cx="7315200" cy="5063022"/>
              <a:chOff x="28194000" y="26831329"/>
              <a:chExt cx="7315200" cy="5063022"/>
            </a:xfrm>
          </p:grpSpPr>
          <p:pic>
            <p:nvPicPr>
              <p:cNvPr id="3" name="Picture 2" descr="C:\Users\EdwinVaio\Documents\nasa intership\fotos\20120703_105535.jpg"/>
              <p:cNvPicPr>
                <a:picLocks noChangeAspect="1" noChangeArrowheads="1"/>
              </p:cNvPicPr>
              <p:nvPr/>
            </p:nvPicPr>
            <p:blipFill>
              <a:blip r:embed="rId97" cstate="print">
                <a:extLst>
                  <a:ext uri="{28A0092B-C50C-407E-A947-70E740481C1C}">
                    <a14:useLocalDpi xmlns:a14="http://schemas.microsoft.com/office/drawing/2010/main" xmlns="" val="0"/>
                  </a:ext>
                </a:extLst>
              </a:blip>
              <a:srcRect/>
              <a:stretch>
                <a:fillRect/>
              </a:stretch>
            </p:blipFill>
            <p:spPr bwMode="auto">
              <a:xfrm>
                <a:off x="28494199" y="27074139"/>
                <a:ext cx="5284110" cy="42638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0022800" y="26831329"/>
                <a:ext cx="1981200" cy="672711"/>
              </a:xfrm>
              <a:prstGeom prst="rect">
                <a:avLst/>
              </a:prstGeom>
              <a:solidFill>
                <a:schemeClr val="tx2"/>
              </a:solidFill>
            </p:spPr>
            <p:txBody>
              <a:bodyPr wrap="square" rtlCol="0">
                <a:spAutoFit/>
              </a:bodyPr>
              <a:lstStyle/>
              <a:p>
                <a:r>
                  <a:rPr lang="en-US" sz="2800" dirty="0" smtClean="0">
                    <a:solidFill>
                      <a:schemeClr val="bg1"/>
                    </a:solidFill>
                  </a:rPr>
                  <a:t>Laser Radar</a:t>
                </a:r>
                <a:endParaRPr lang="en-US" sz="2800" dirty="0">
                  <a:solidFill>
                    <a:schemeClr val="bg1"/>
                  </a:solidFill>
                </a:endParaRPr>
              </a:p>
            </p:txBody>
          </p:sp>
          <p:sp>
            <p:nvSpPr>
              <p:cNvPr id="98" name="TextBox 97"/>
              <p:cNvSpPr txBox="1"/>
              <p:nvPr/>
            </p:nvSpPr>
            <p:spPr>
              <a:xfrm>
                <a:off x="28194000" y="27889201"/>
                <a:ext cx="1981200" cy="672711"/>
              </a:xfrm>
              <a:prstGeom prst="rect">
                <a:avLst/>
              </a:prstGeom>
              <a:solidFill>
                <a:schemeClr val="tx2"/>
              </a:solidFill>
            </p:spPr>
            <p:txBody>
              <a:bodyPr wrap="square" rtlCol="0">
                <a:spAutoFit/>
              </a:bodyPr>
              <a:lstStyle/>
              <a:p>
                <a:r>
                  <a:rPr lang="en-US" sz="2800" dirty="0" smtClean="0">
                    <a:solidFill>
                      <a:schemeClr val="bg1"/>
                    </a:solidFill>
                  </a:rPr>
                  <a:t>SA software</a:t>
                </a:r>
                <a:endParaRPr lang="en-US" sz="2800" dirty="0">
                  <a:solidFill>
                    <a:schemeClr val="bg1"/>
                  </a:solidFill>
                </a:endParaRPr>
              </a:p>
            </p:txBody>
          </p:sp>
          <p:sp>
            <p:nvSpPr>
              <p:cNvPr id="99" name="TextBox 98"/>
              <p:cNvSpPr txBox="1"/>
              <p:nvPr/>
            </p:nvSpPr>
            <p:spPr>
              <a:xfrm>
                <a:off x="28346400" y="29565600"/>
                <a:ext cx="817926" cy="672711"/>
              </a:xfrm>
              <a:prstGeom prst="rect">
                <a:avLst/>
              </a:prstGeom>
              <a:solidFill>
                <a:schemeClr val="tx2"/>
              </a:solidFill>
            </p:spPr>
            <p:txBody>
              <a:bodyPr wrap="square" rtlCol="0">
                <a:spAutoFit/>
              </a:bodyPr>
              <a:lstStyle/>
              <a:p>
                <a:r>
                  <a:rPr lang="en-US" sz="2800" dirty="0" smtClean="0">
                    <a:solidFill>
                      <a:schemeClr val="bg1"/>
                    </a:solidFill>
                  </a:rPr>
                  <a:t>CCD </a:t>
                </a:r>
                <a:endParaRPr lang="en-US" sz="2800" dirty="0">
                  <a:solidFill>
                    <a:schemeClr val="bg1"/>
                  </a:solidFill>
                </a:endParaRPr>
              </a:p>
            </p:txBody>
          </p:sp>
          <p:sp>
            <p:nvSpPr>
              <p:cNvPr id="101" name="TextBox 100"/>
              <p:cNvSpPr txBox="1"/>
              <p:nvPr/>
            </p:nvSpPr>
            <p:spPr>
              <a:xfrm>
                <a:off x="33154517" y="28803599"/>
                <a:ext cx="2354683" cy="1226709"/>
              </a:xfrm>
              <a:prstGeom prst="rect">
                <a:avLst/>
              </a:prstGeom>
              <a:solidFill>
                <a:schemeClr val="tx2"/>
              </a:solidFill>
            </p:spPr>
            <p:txBody>
              <a:bodyPr wrap="square" rtlCol="0">
                <a:spAutoFit/>
              </a:bodyPr>
              <a:lstStyle/>
              <a:p>
                <a:r>
                  <a:rPr lang="en-US" sz="2800" dirty="0" smtClean="0">
                    <a:solidFill>
                      <a:schemeClr val="bg1"/>
                    </a:solidFill>
                  </a:rPr>
                  <a:t>MIC-1 Laser Interferometer</a:t>
                </a:r>
                <a:endParaRPr lang="en-US" sz="2800" dirty="0">
                  <a:solidFill>
                    <a:schemeClr val="bg1"/>
                  </a:solidFill>
                </a:endParaRPr>
              </a:p>
            </p:txBody>
          </p:sp>
          <p:sp>
            <p:nvSpPr>
              <p:cNvPr id="108" name="TextBox 107"/>
              <p:cNvSpPr txBox="1"/>
              <p:nvPr/>
            </p:nvSpPr>
            <p:spPr>
              <a:xfrm>
                <a:off x="29634761" y="30667642"/>
                <a:ext cx="2895657" cy="1226709"/>
              </a:xfrm>
              <a:prstGeom prst="rect">
                <a:avLst/>
              </a:prstGeom>
              <a:solidFill>
                <a:schemeClr val="tx2"/>
              </a:solidFill>
            </p:spPr>
            <p:txBody>
              <a:bodyPr wrap="square" rtlCol="0">
                <a:spAutoFit/>
              </a:bodyPr>
              <a:lstStyle/>
              <a:p>
                <a:r>
                  <a:rPr lang="en-US" sz="2800" dirty="0" smtClean="0">
                    <a:solidFill>
                      <a:schemeClr val="bg1"/>
                    </a:solidFill>
                  </a:rPr>
                  <a:t>TBs on the Fame of the CCD </a:t>
                </a:r>
                <a:endParaRPr lang="en-US" sz="2800" dirty="0">
                  <a:solidFill>
                    <a:schemeClr val="bg1"/>
                  </a:solidFill>
                </a:endParaRPr>
              </a:p>
            </p:txBody>
          </p:sp>
          <p:cxnSp>
            <p:nvCxnSpPr>
              <p:cNvPr id="9" name="Straight Arrow Connector 8"/>
              <p:cNvCxnSpPr/>
              <p:nvPr/>
            </p:nvCxnSpPr>
            <p:spPr>
              <a:xfrm>
                <a:off x="29337000" y="28422600"/>
                <a:ext cx="681199" cy="49020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29108400" y="29794200"/>
                <a:ext cx="990600" cy="444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30708600" y="29672500"/>
                <a:ext cx="484437" cy="97227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30708600" y="30260329"/>
                <a:ext cx="484437" cy="384444"/>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31546800" y="27354549"/>
                <a:ext cx="757399" cy="79402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01" idx="1"/>
              </p:cNvCxnSpPr>
              <p:nvPr/>
            </p:nvCxnSpPr>
            <p:spPr>
              <a:xfrm flipH="1">
                <a:off x="32461200" y="29416954"/>
                <a:ext cx="693317" cy="5960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 name="Picture 3"/>
            <p:cNvPicPr>
              <a:picLocks noChangeAspect="1" noChangeArrowheads="1"/>
            </p:cNvPicPr>
            <p:nvPr/>
          </p:nvPicPr>
          <p:blipFill>
            <a:blip r:embed="rId98" cstate="print"/>
            <a:srcRect/>
            <a:stretch>
              <a:fillRect/>
            </a:stretch>
          </p:blipFill>
          <p:spPr bwMode="auto">
            <a:xfrm>
              <a:off x="34899600" y="27051000"/>
              <a:ext cx="3699741" cy="3946525"/>
            </a:xfrm>
            <a:prstGeom prst="rect">
              <a:avLst/>
            </a:prstGeom>
            <a:noFill/>
            <a:ln w="9525">
              <a:noFill/>
              <a:miter lim="800000"/>
              <a:headEnd/>
              <a:tailEnd/>
            </a:ln>
          </p:spPr>
        </p:pic>
        <p:cxnSp>
          <p:nvCxnSpPr>
            <p:cNvPr id="140" name="Straight Arrow Connector 139"/>
            <p:cNvCxnSpPr/>
            <p:nvPr/>
          </p:nvCxnSpPr>
          <p:spPr>
            <a:xfrm>
              <a:off x="34823400" y="29259549"/>
              <a:ext cx="2064917" cy="513546"/>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32613600" y="27508198"/>
              <a:ext cx="2971800" cy="672711"/>
            </a:xfrm>
            <a:prstGeom prst="rect">
              <a:avLst/>
            </a:prstGeom>
            <a:solidFill>
              <a:schemeClr val="tx2"/>
            </a:solidFill>
          </p:spPr>
          <p:txBody>
            <a:bodyPr wrap="square" rtlCol="0">
              <a:spAutoFit/>
            </a:bodyPr>
            <a:lstStyle/>
            <a:p>
              <a:r>
                <a:rPr lang="en-US" sz="2800" dirty="0" smtClean="0">
                  <a:solidFill>
                    <a:schemeClr val="bg1"/>
                  </a:solidFill>
                </a:rPr>
                <a:t>MIC-1 laser Screen</a:t>
              </a:r>
              <a:endParaRPr lang="en-US" sz="2800" dirty="0">
                <a:solidFill>
                  <a:schemeClr val="bg1"/>
                </a:solidFill>
              </a:endParaRPr>
            </a:p>
          </p:txBody>
        </p:sp>
        <p:cxnSp>
          <p:nvCxnSpPr>
            <p:cNvPr id="146" name="Straight Arrow Connector 145"/>
            <p:cNvCxnSpPr/>
            <p:nvPr/>
          </p:nvCxnSpPr>
          <p:spPr>
            <a:xfrm>
              <a:off x="35052000" y="27813000"/>
              <a:ext cx="152400" cy="12954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7185600" y="28268948"/>
              <a:ext cx="2286000" cy="672711"/>
            </a:xfrm>
            <a:prstGeom prst="rect">
              <a:avLst/>
            </a:prstGeom>
            <a:solidFill>
              <a:schemeClr val="tx2"/>
            </a:solidFill>
          </p:spPr>
          <p:txBody>
            <a:bodyPr wrap="square" rtlCol="0">
              <a:spAutoFit/>
            </a:bodyPr>
            <a:lstStyle/>
            <a:p>
              <a:r>
                <a:rPr lang="en-US" sz="2800" dirty="0" smtClean="0">
                  <a:solidFill>
                    <a:schemeClr val="bg1"/>
                  </a:solidFill>
                </a:rPr>
                <a:t>TBs and CCD</a:t>
              </a:r>
              <a:endParaRPr lang="en-US" sz="2800" dirty="0">
                <a:solidFill>
                  <a:schemeClr val="bg1"/>
                </a:solidFill>
              </a:endParaRPr>
            </a:p>
          </p:txBody>
        </p:sp>
        <p:cxnSp>
          <p:nvCxnSpPr>
            <p:cNvPr id="150" name="Straight Arrow Connector 149"/>
            <p:cNvCxnSpPr/>
            <p:nvPr/>
          </p:nvCxnSpPr>
          <p:spPr>
            <a:xfrm flipH="1">
              <a:off x="36499800" y="28726149"/>
              <a:ext cx="685800" cy="2286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35737800" y="27584400"/>
              <a:ext cx="762000" cy="144654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36042600" y="27127199"/>
              <a:ext cx="3276600" cy="672711"/>
            </a:xfrm>
            <a:prstGeom prst="rect">
              <a:avLst/>
            </a:prstGeom>
            <a:solidFill>
              <a:schemeClr val="tx2"/>
            </a:solidFill>
          </p:spPr>
          <p:txBody>
            <a:bodyPr wrap="square" rtlCol="0">
              <a:spAutoFit/>
            </a:bodyPr>
            <a:lstStyle/>
            <a:p>
              <a:r>
                <a:rPr lang="en-US" sz="2800" dirty="0" smtClean="0">
                  <a:solidFill>
                    <a:schemeClr val="bg1"/>
                  </a:solidFill>
                </a:rPr>
                <a:t>Maxim DL 4 software</a:t>
              </a:r>
              <a:endParaRPr lang="en-US" sz="2800" dirty="0">
                <a:solidFill>
                  <a:schemeClr val="bg1"/>
                </a:solidFill>
              </a:endParaRPr>
            </a:p>
          </p:txBody>
        </p:sp>
        <p:sp>
          <p:nvSpPr>
            <p:cNvPr id="159" name="TextBox 158"/>
            <p:cNvSpPr txBox="1"/>
            <p:nvPr/>
          </p:nvSpPr>
          <p:spPr>
            <a:xfrm>
              <a:off x="37185600" y="30260329"/>
              <a:ext cx="1981200" cy="672711"/>
            </a:xfrm>
            <a:prstGeom prst="rect">
              <a:avLst/>
            </a:prstGeom>
            <a:solidFill>
              <a:schemeClr val="tx2"/>
            </a:solidFill>
          </p:spPr>
          <p:txBody>
            <a:bodyPr wrap="square" rtlCol="0">
              <a:spAutoFit/>
            </a:bodyPr>
            <a:lstStyle/>
            <a:p>
              <a:r>
                <a:rPr lang="en-US" sz="2800" dirty="0" smtClean="0">
                  <a:solidFill>
                    <a:schemeClr val="bg1"/>
                  </a:solidFill>
                </a:rPr>
                <a:t>SA software</a:t>
              </a:r>
              <a:endParaRPr lang="en-US" sz="2800" dirty="0">
                <a:solidFill>
                  <a:schemeClr val="bg1"/>
                </a:solidFill>
              </a:endParaRPr>
            </a:p>
          </p:txBody>
        </p:sp>
        <p:cxnSp>
          <p:nvCxnSpPr>
            <p:cNvPr id="160" name="Straight Arrow Connector 159"/>
            <p:cNvCxnSpPr/>
            <p:nvPr/>
          </p:nvCxnSpPr>
          <p:spPr>
            <a:xfrm flipH="1" flipV="1">
              <a:off x="38176200" y="29794200"/>
              <a:ext cx="228600" cy="6096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5" name="Diagram 124"/>
          <p:cNvGraphicFramePr/>
          <p:nvPr>
            <p:extLst>
              <p:ext uri="{D42A27DB-BD31-4B8C-83A1-F6EECF244321}">
                <p14:modId xmlns:p14="http://schemas.microsoft.com/office/powerpoint/2010/main" xmlns="" val="139050235"/>
              </p:ext>
            </p:extLst>
          </p:nvPr>
        </p:nvGraphicFramePr>
        <p:xfrm>
          <a:off x="609600" y="11963400"/>
          <a:ext cx="11277600" cy="4724400"/>
        </p:xfrm>
        <a:graphic>
          <a:graphicData uri="http://schemas.openxmlformats.org/drawingml/2006/diagram">
            <dgm:relIds xmlns:dgm="http://schemas.openxmlformats.org/drawingml/2006/diagram" xmlns:r="http://schemas.openxmlformats.org/officeDocument/2006/relationships" r:dm="rId99" r:lo="rId100" r:qs="rId101" r:cs="rId102"/>
          </a:graphicData>
        </a:graphic>
      </p:graphicFrame>
      <p:graphicFrame>
        <p:nvGraphicFramePr>
          <p:cNvPr id="126" name="Diagram 125"/>
          <p:cNvGraphicFramePr/>
          <p:nvPr>
            <p:extLst>
              <p:ext uri="{D42A27DB-BD31-4B8C-83A1-F6EECF244321}">
                <p14:modId xmlns:p14="http://schemas.microsoft.com/office/powerpoint/2010/main" xmlns="" val="2861954390"/>
              </p:ext>
            </p:extLst>
          </p:nvPr>
        </p:nvGraphicFramePr>
        <p:xfrm>
          <a:off x="3581400" y="10744200"/>
          <a:ext cx="4800600" cy="990600"/>
        </p:xfrm>
        <a:graphic>
          <a:graphicData uri="http://schemas.openxmlformats.org/drawingml/2006/diagram">
            <dgm:relIds xmlns:dgm="http://schemas.openxmlformats.org/drawingml/2006/diagram" xmlns:r="http://schemas.openxmlformats.org/officeDocument/2006/relationships" r:dm="rId104" r:lo="rId105" r:qs="rId106" r:cs="rId107"/>
          </a:graphicData>
        </a:graphic>
      </p:graphicFrame>
      <p:pic>
        <p:nvPicPr>
          <p:cNvPr id="11" name="Picture 2"/>
          <p:cNvPicPr>
            <a:picLocks noChangeAspect="1" noChangeArrowheads="1"/>
          </p:cNvPicPr>
          <p:nvPr/>
        </p:nvPicPr>
        <p:blipFill>
          <a:blip r:embed="rId109" cstate="print"/>
          <a:srcRect/>
          <a:stretch>
            <a:fillRect/>
          </a:stretch>
        </p:blipFill>
        <p:spPr bwMode="auto">
          <a:xfrm>
            <a:off x="33604200" y="381000"/>
            <a:ext cx="2721166" cy="2895600"/>
          </a:xfrm>
          <a:prstGeom prst="rect">
            <a:avLst/>
          </a:prstGeom>
          <a:noFill/>
          <a:ln w="9525">
            <a:noFill/>
            <a:miter lim="800000"/>
            <a:headEnd/>
            <a:tailEnd/>
          </a:ln>
        </p:spPr>
      </p:pic>
      <p:graphicFrame>
        <p:nvGraphicFramePr>
          <p:cNvPr id="138" name="Table 137"/>
          <p:cNvGraphicFramePr>
            <a:graphicFrameLocks noGrp="1"/>
          </p:cNvGraphicFramePr>
          <p:nvPr/>
        </p:nvGraphicFramePr>
        <p:xfrm>
          <a:off x="34747200" y="19126200"/>
          <a:ext cx="5334000" cy="1510665"/>
        </p:xfrm>
        <a:graphic>
          <a:graphicData uri="http://schemas.openxmlformats.org/drawingml/2006/table">
            <a:tbl>
              <a:tblPr/>
              <a:tblGrid>
                <a:gridCol w="1382486"/>
                <a:gridCol w="1113285"/>
                <a:gridCol w="1388370"/>
                <a:gridCol w="1449859"/>
              </a:tblGrid>
              <a:tr h="213360">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Without blanket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latin typeface="Calibri"/>
                        </a:rPr>
                        <a:t>With smooth blanket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With wrinkled blanket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3360">
                <a:tc>
                  <a:txBody>
                    <a:bodyPr/>
                    <a:lstStyle/>
                    <a:p>
                      <a:pPr algn="l" fontAlgn="b"/>
                      <a:r>
                        <a:rPr lang="en-US" sz="1600" b="0" i="0" u="none" strike="noStrike" dirty="0">
                          <a:solidFill>
                            <a:srgbClr val="000000"/>
                          </a:solidFill>
                          <a:latin typeface="Calibri"/>
                        </a:rPr>
                        <a:t>Scanning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Vision Scan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Metrology Scan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Metrology Scan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3360">
                <a:tc>
                  <a:txBody>
                    <a:bodyPr/>
                    <a:lstStyle/>
                    <a:p>
                      <a:pPr algn="l" fontAlgn="b"/>
                      <a:r>
                        <a:rPr lang="en-US" sz="1600" b="0" i="0" u="none" strike="noStrike" dirty="0">
                          <a:solidFill>
                            <a:srgbClr val="000000"/>
                          </a:solidFill>
                          <a:latin typeface="Calibri"/>
                        </a:rPr>
                        <a:t>Diameter (mm)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latin typeface="Calibri"/>
                        </a:rPr>
                        <a:t>152.1825</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151.4842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151.1903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3360">
                <a:tc>
                  <a:txBody>
                    <a:bodyPr/>
                    <a:lstStyle/>
                    <a:p>
                      <a:pPr algn="l" fontAlgn="b"/>
                      <a:r>
                        <a:rPr lang="en-US" sz="1600" b="0" i="0" u="none" strike="noStrike">
                          <a:solidFill>
                            <a:srgbClr val="000000"/>
                          </a:solidFill>
                          <a:latin typeface="Calibri"/>
                        </a:rPr>
                        <a:t>Scan Points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latin typeface="Calibri"/>
                        </a:rPr>
                        <a:t>28206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5350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5942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3360">
                <a:tc>
                  <a:txBody>
                    <a:bodyPr/>
                    <a:lstStyle/>
                    <a:p>
                      <a:pPr algn="l" fontAlgn="b"/>
                      <a:r>
                        <a:rPr lang="en-US" sz="1600" b="0" i="0" u="none" strike="noStrike">
                          <a:solidFill>
                            <a:srgbClr val="000000"/>
                          </a:solidFill>
                          <a:latin typeface="Calibri"/>
                        </a:rPr>
                        <a:t>Points used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latin typeface="Calibri"/>
                        </a:rPr>
                        <a:t>24795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latin typeface="Calibri"/>
                        </a:rPr>
                        <a:t>660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latin typeface="Calibri"/>
                        </a:rPr>
                        <a:t>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142" name="Group 141"/>
          <p:cNvGrpSpPr/>
          <p:nvPr/>
        </p:nvGrpSpPr>
        <p:grpSpPr>
          <a:xfrm>
            <a:off x="28346400" y="10515600"/>
            <a:ext cx="12801600" cy="11963399"/>
            <a:chOff x="28346400" y="10515600"/>
            <a:chExt cx="12801600" cy="11963399"/>
          </a:xfrm>
        </p:grpSpPr>
        <p:grpSp>
          <p:nvGrpSpPr>
            <p:cNvPr id="165" name="Group 164"/>
            <p:cNvGrpSpPr/>
            <p:nvPr/>
          </p:nvGrpSpPr>
          <p:grpSpPr>
            <a:xfrm>
              <a:off x="28346400" y="10515600"/>
              <a:ext cx="12801600" cy="11963399"/>
              <a:chOff x="28575001" y="10555757"/>
              <a:chExt cx="12404035" cy="11478395"/>
            </a:xfrm>
          </p:grpSpPr>
          <p:graphicFrame>
            <p:nvGraphicFramePr>
              <p:cNvPr id="86" name="Diagram 85"/>
              <p:cNvGraphicFramePr/>
              <p:nvPr>
                <p:extLst>
                  <p:ext uri="{D42A27DB-BD31-4B8C-83A1-F6EECF244321}">
                    <p14:modId xmlns:p14="http://schemas.microsoft.com/office/powerpoint/2010/main" xmlns="" val="739637618"/>
                  </p:ext>
                </p:extLst>
              </p:nvPr>
            </p:nvGraphicFramePr>
            <p:xfrm>
              <a:off x="28575001" y="11506198"/>
              <a:ext cx="12404035" cy="10527954"/>
            </p:xfrm>
            <a:graphic>
              <a:graphicData uri="http://schemas.openxmlformats.org/drawingml/2006/diagram">
                <dgm:relIds xmlns:dgm="http://schemas.openxmlformats.org/drawingml/2006/diagram" xmlns:r="http://schemas.openxmlformats.org/officeDocument/2006/relationships" r:dm="rId110" r:lo="rId111" r:qs="rId112" r:cs="rId113"/>
              </a:graphicData>
            </a:graphic>
          </p:graphicFrame>
          <p:graphicFrame>
            <p:nvGraphicFramePr>
              <p:cNvPr id="91" name="Diagram 90"/>
              <p:cNvGraphicFramePr/>
              <p:nvPr>
                <p:extLst>
                  <p:ext uri="{D42A27DB-BD31-4B8C-83A1-F6EECF244321}">
                    <p14:modId xmlns:p14="http://schemas.microsoft.com/office/powerpoint/2010/main" xmlns="" val="3282102152"/>
                  </p:ext>
                </p:extLst>
              </p:nvPr>
            </p:nvGraphicFramePr>
            <p:xfrm>
              <a:off x="29608671" y="10555757"/>
              <a:ext cx="9525000" cy="990600"/>
            </p:xfrm>
            <a:graphic>
              <a:graphicData uri="http://schemas.openxmlformats.org/drawingml/2006/diagram">
                <dgm:relIds xmlns:dgm="http://schemas.openxmlformats.org/drawingml/2006/diagram" xmlns:r="http://schemas.openxmlformats.org/officeDocument/2006/relationships" r:dm="rId115" r:lo="rId116" r:qs="rId117" r:cs="rId118"/>
              </a:graphicData>
            </a:graphic>
          </p:graphicFrame>
          <p:grpSp>
            <p:nvGrpSpPr>
              <p:cNvPr id="124" name="Group 123"/>
              <p:cNvGrpSpPr/>
              <p:nvPr/>
            </p:nvGrpSpPr>
            <p:grpSpPr>
              <a:xfrm>
                <a:off x="28803601" y="15600401"/>
                <a:ext cx="11658600" cy="4825314"/>
                <a:chOff x="28490039" y="16277688"/>
                <a:chExt cx="11658600" cy="6203975"/>
              </a:xfrm>
            </p:grpSpPr>
            <p:pic>
              <p:nvPicPr>
                <p:cNvPr id="4" name="Picture 3"/>
                <p:cNvPicPr>
                  <a:picLocks noChangeAspect="1" noChangeArrowheads="1"/>
                </p:cNvPicPr>
                <p:nvPr/>
              </p:nvPicPr>
              <p:blipFill>
                <a:blip r:embed="rId120" cstate="print">
                  <a:extLst>
                    <a:ext uri="{28A0092B-C50C-407E-A947-70E740481C1C}">
                      <a14:useLocalDpi xmlns:a14="http://schemas.microsoft.com/office/drawing/2010/main" xmlns="" val="0"/>
                    </a:ext>
                  </a:extLst>
                </a:blip>
                <a:srcRect/>
                <a:stretch>
                  <a:fillRect/>
                </a:stretch>
              </p:blipFill>
              <p:spPr bwMode="auto">
                <a:xfrm>
                  <a:off x="34662239" y="16310793"/>
                  <a:ext cx="1631395" cy="1640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8" name="TextBox 87"/>
                <p:cNvSpPr txBox="1"/>
                <p:nvPr/>
              </p:nvSpPr>
              <p:spPr>
                <a:xfrm>
                  <a:off x="34052639" y="18374549"/>
                  <a:ext cx="2384435" cy="1068425"/>
                </a:xfrm>
                <a:prstGeom prst="rect">
                  <a:avLst/>
                </a:prstGeom>
                <a:noFill/>
              </p:spPr>
              <p:txBody>
                <a:bodyPr wrap="none" rtlCol="0">
                  <a:spAutoFit/>
                </a:bodyPr>
                <a:lstStyle/>
                <a:p>
                  <a:r>
                    <a:rPr lang="en-US" sz="2400" dirty="0" smtClean="0">
                      <a:solidFill>
                        <a:schemeClr val="bg1"/>
                      </a:solidFill>
                    </a:rPr>
                    <a:t>Figure 2. SA scan</a:t>
                  </a:r>
                </a:p>
                <a:p>
                  <a:r>
                    <a:rPr lang="en-US" sz="2400" dirty="0" smtClean="0">
                      <a:solidFill>
                        <a:schemeClr val="bg1"/>
                      </a:solidFill>
                    </a:rPr>
                    <a:t> (Metrology Scan)</a:t>
                  </a:r>
                  <a:endParaRPr lang="en-US" sz="2400" dirty="0">
                    <a:solidFill>
                      <a:schemeClr val="bg1"/>
                    </a:solidFill>
                  </a:endParaRPr>
                </a:p>
              </p:txBody>
            </p:sp>
            <p:pic>
              <p:nvPicPr>
                <p:cNvPr id="89" name="Picture 88" descr="F:\DCIM\Camera\20120710_105917.jpg"/>
                <p:cNvPicPr/>
                <p:nvPr/>
              </p:nvPicPr>
              <p:blipFill>
                <a:blip r:embed="rId121" cstate="print"/>
                <a:srcRect/>
                <a:stretch>
                  <a:fillRect/>
                </a:stretch>
              </p:blipFill>
              <p:spPr bwMode="auto">
                <a:xfrm>
                  <a:off x="28871039" y="16376720"/>
                  <a:ext cx="2000249" cy="1553241"/>
                </a:xfrm>
                <a:prstGeom prst="rect">
                  <a:avLst/>
                </a:prstGeom>
                <a:noFill/>
                <a:ln w="9525">
                  <a:noFill/>
                  <a:miter lim="800000"/>
                  <a:headEnd/>
                  <a:tailEnd/>
                </a:ln>
              </p:spPr>
            </p:pic>
            <p:sp>
              <p:nvSpPr>
                <p:cNvPr id="90" name="TextBox 89"/>
                <p:cNvSpPr txBox="1"/>
                <p:nvPr/>
              </p:nvSpPr>
              <p:spPr>
                <a:xfrm>
                  <a:off x="28490039" y="18497080"/>
                  <a:ext cx="2337667" cy="1068425"/>
                </a:xfrm>
                <a:prstGeom prst="rect">
                  <a:avLst/>
                </a:prstGeom>
                <a:noFill/>
              </p:spPr>
              <p:txBody>
                <a:bodyPr wrap="square" rtlCol="0">
                  <a:spAutoFit/>
                </a:bodyPr>
                <a:lstStyle/>
                <a:p>
                  <a:r>
                    <a:rPr lang="en-US" sz="2400" dirty="0" smtClean="0">
                      <a:solidFill>
                        <a:schemeClr val="bg1"/>
                      </a:solidFill>
                    </a:rPr>
                    <a:t>Figure 1. Cylinder  6 Inch Diameter</a:t>
                  </a:r>
                  <a:endParaRPr lang="en-US" sz="2400" dirty="0">
                    <a:solidFill>
                      <a:schemeClr val="bg1"/>
                    </a:solidFill>
                  </a:endParaRPr>
                </a:p>
              </p:txBody>
            </p:sp>
            <p:pic>
              <p:nvPicPr>
                <p:cNvPr id="1030" name="Picture 6"/>
                <p:cNvPicPr>
                  <a:picLocks noChangeAspect="1" noChangeArrowheads="1"/>
                </p:cNvPicPr>
                <p:nvPr/>
              </p:nvPicPr>
              <p:blipFill>
                <a:blip r:embed="rId122" cstate="print">
                  <a:extLst>
                    <a:ext uri="{28A0092B-C50C-407E-A947-70E740481C1C}">
                      <a14:useLocalDpi xmlns:a14="http://schemas.microsoft.com/office/drawing/2010/main" xmlns="" val="0"/>
                    </a:ext>
                  </a:extLst>
                </a:blip>
                <a:srcRect/>
                <a:stretch>
                  <a:fillRect/>
                </a:stretch>
              </p:blipFill>
              <p:spPr bwMode="auto">
                <a:xfrm>
                  <a:off x="37342964" y="16446889"/>
                  <a:ext cx="1905000" cy="1250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 name="TextBox 91"/>
                <p:cNvSpPr txBox="1"/>
                <p:nvPr/>
              </p:nvSpPr>
              <p:spPr>
                <a:xfrm>
                  <a:off x="36567239" y="18044880"/>
                  <a:ext cx="3581400" cy="1543280"/>
                </a:xfrm>
                <a:prstGeom prst="rect">
                  <a:avLst/>
                </a:prstGeom>
                <a:noFill/>
              </p:spPr>
              <p:txBody>
                <a:bodyPr wrap="square" rtlCol="0">
                  <a:spAutoFit/>
                </a:bodyPr>
                <a:lstStyle/>
                <a:p>
                  <a:r>
                    <a:rPr lang="en-US" sz="2400" dirty="0" smtClean="0">
                      <a:solidFill>
                        <a:schemeClr val="bg1"/>
                      </a:solidFill>
                    </a:rPr>
                    <a:t>Figure 3 Cylinder obtained after used geometry by fitting in SA. </a:t>
                  </a:r>
                  <a:endParaRPr lang="en-US" sz="2400" dirty="0">
                    <a:solidFill>
                      <a:schemeClr val="bg1"/>
                    </a:solidFill>
                  </a:endParaRPr>
                </a:p>
              </p:txBody>
            </p:sp>
            <p:pic>
              <p:nvPicPr>
                <p:cNvPr id="1031" name="Picture 7" descr="C:\Users\EdwinVaio\Documents\20120718_140904.jpg"/>
                <p:cNvPicPr>
                  <a:picLocks noChangeAspect="1" noChangeArrowheads="1"/>
                </p:cNvPicPr>
                <p:nvPr/>
              </p:nvPicPr>
              <p:blipFill>
                <a:blip r:embed="rId123" cstate="print">
                  <a:extLst>
                    <a:ext uri="{28A0092B-C50C-407E-A947-70E740481C1C}">
                      <a14:useLocalDpi xmlns:a14="http://schemas.microsoft.com/office/drawing/2010/main" xmlns="" val="0"/>
                    </a:ext>
                  </a:extLst>
                </a:blip>
                <a:srcRect/>
                <a:stretch>
                  <a:fillRect/>
                </a:stretch>
              </p:blipFill>
              <p:spPr bwMode="auto">
                <a:xfrm>
                  <a:off x="31995239" y="16277688"/>
                  <a:ext cx="1365487" cy="1820649"/>
                </a:xfrm>
                <a:prstGeom prst="rect">
                  <a:avLst/>
                </a:prstGeom>
                <a:noFill/>
                <a:extLst>
                  <a:ext uri="{909E8E84-426E-40DD-AFC4-6F175D3DCCD1}">
                    <a14:hiddenFill xmlns:a14="http://schemas.microsoft.com/office/drawing/2010/main" xmlns="">
                      <a:solidFill>
                        <a:srgbClr val="FFFFFF"/>
                      </a:solidFill>
                    </a14:hiddenFill>
                  </a:ext>
                </a:extLst>
              </p:spPr>
            </p:pic>
            <p:sp>
              <p:nvSpPr>
                <p:cNvPr id="93" name="TextBox 92"/>
                <p:cNvSpPr txBox="1"/>
                <p:nvPr/>
              </p:nvSpPr>
              <p:spPr>
                <a:xfrm>
                  <a:off x="29295108" y="21912157"/>
                  <a:ext cx="4873014" cy="569506"/>
                </a:xfrm>
                <a:prstGeom prst="rect">
                  <a:avLst/>
                </a:prstGeom>
                <a:noFill/>
              </p:spPr>
              <p:txBody>
                <a:bodyPr wrap="square" rtlCol="0">
                  <a:spAutoFit/>
                </a:bodyPr>
                <a:lstStyle/>
                <a:p>
                  <a:r>
                    <a:rPr lang="en-US" sz="2400" dirty="0" smtClean="0">
                      <a:solidFill>
                        <a:schemeClr val="bg1"/>
                      </a:solidFill>
                    </a:rPr>
                    <a:t>Data </a:t>
                  </a:r>
                  <a:r>
                    <a:rPr lang="en-US" sz="2400" dirty="0" smtClean="0">
                      <a:solidFill>
                        <a:schemeClr val="bg1"/>
                      </a:solidFill>
                    </a:rPr>
                    <a:t>of the Cylinder obtained by SA.</a:t>
                  </a:r>
                  <a:endParaRPr lang="en-US" sz="2400" dirty="0">
                    <a:solidFill>
                      <a:schemeClr val="bg1"/>
                    </a:solidFill>
                  </a:endParaRPr>
                </a:p>
              </p:txBody>
            </p:sp>
            <p:sp>
              <p:nvSpPr>
                <p:cNvPr id="94" name="TextBox 93"/>
                <p:cNvSpPr txBox="1"/>
                <p:nvPr/>
              </p:nvSpPr>
              <p:spPr>
                <a:xfrm>
                  <a:off x="31004639" y="18420881"/>
                  <a:ext cx="2971800" cy="1543280"/>
                </a:xfrm>
                <a:prstGeom prst="rect">
                  <a:avLst/>
                </a:prstGeom>
                <a:noFill/>
              </p:spPr>
              <p:txBody>
                <a:bodyPr wrap="square" rtlCol="0">
                  <a:spAutoFit/>
                </a:bodyPr>
                <a:lstStyle/>
                <a:p>
                  <a:r>
                    <a:rPr lang="en-US" sz="2400" dirty="0" smtClean="0">
                      <a:solidFill>
                        <a:schemeClr val="bg1"/>
                      </a:solidFill>
                    </a:rPr>
                    <a:t>Figure 5. Cylinder 6 Inch with the VDA-2 blanket</a:t>
                  </a:r>
                  <a:endParaRPr lang="en-US" sz="2400" dirty="0">
                    <a:solidFill>
                      <a:schemeClr val="bg1"/>
                    </a:solidFill>
                  </a:endParaRPr>
                </a:p>
              </p:txBody>
            </p:sp>
            <p:pic>
              <p:nvPicPr>
                <p:cNvPr id="8" name="Picture 2"/>
                <p:cNvPicPr>
                  <a:picLocks noChangeAspect="1" noChangeArrowheads="1"/>
                </p:cNvPicPr>
                <p:nvPr/>
              </p:nvPicPr>
              <p:blipFill>
                <a:blip r:embed="rId124" cstate="print"/>
                <a:srcRect t="24047"/>
                <a:stretch>
                  <a:fillRect/>
                </a:stretch>
              </p:blipFill>
              <p:spPr bwMode="auto">
                <a:xfrm>
                  <a:off x="29717035" y="20463062"/>
                  <a:ext cx="3712752" cy="1454603"/>
                </a:xfrm>
                <a:prstGeom prst="rect">
                  <a:avLst/>
                </a:prstGeom>
                <a:noFill/>
                <a:ln w="9525">
                  <a:noFill/>
                  <a:miter lim="800000"/>
                  <a:headEnd/>
                  <a:tailEnd/>
                </a:ln>
              </p:spPr>
            </p:pic>
          </p:grpSp>
        </p:grpSp>
        <p:sp>
          <p:nvSpPr>
            <p:cNvPr id="141" name="TextBox 140"/>
            <p:cNvSpPr txBox="1"/>
            <p:nvPr/>
          </p:nvSpPr>
          <p:spPr>
            <a:xfrm>
              <a:off x="29794200" y="20726400"/>
              <a:ext cx="10972800" cy="1631216"/>
            </a:xfrm>
            <a:prstGeom prst="rect">
              <a:avLst/>
            </a:prstGeom>
            <a:noFill/>
          </p:spPr>
          <p:txBody>
            <a:bodyPr wrap="square" rtlCol="0">
              <a:spAutoFit/>
            </a:bodyPr>
            <a:lstStyle/>
            <a:p>
              <a:r>
                <a:rPr lang="en-US" sz="2500" i="1" dirty="0" smtClean="0">
                  <a:solidFill>
                    <a:schemeClr val="bg1"/>
                  </a:solidFill>
                </a:rPr>
                <a:t>These preliminary analysis yield </a:t>
              </a:r>
              <a:r>
                <a:rPr lang="en-US" sz="2500" i="1" dirty="0" smtClean="0">
                  <a:solidFill>
                    <a:schemeClr val="bg1"/>
                  </a:solidFill>
                </a:rPr>
                <a:t>1mm  </a:t>
              </a:r>
              <a:r>
                <a:rPr lang="en-US" sz="2500" i="1" dirty="0" smtClean="0">
                  <a:solidFill>
                    <a:schemeClr val="bg1"/>
                  </a:solidFill>
                </a:rPr>
                <a:t>error </a:t>
              </a:r>
              <a:r>
                <a:rPr lang="en-US" sz="2500" i="1" dirty="0" smtClean="0">
                  <a:solidFill>
                    <a:schemeClr val="bg1"/>
                  </a:solidFill>
                </a:rPr>
                <a:t>in </a:t>
              </a:r>
              <a:r>
                <a:rPr lang="en-US" sz="2500" i="1" dirty="0" smtClean="0">
                  <a:solidFill>
                    <a:schemeClr val="bg1"/>
                  </a:solidFill>
                </a:rPr>
                <a:t>the measured radius of the unwrapped scanned object in comparison with the measurements of the same object wrapped in </a:t>
              </a:r>
              <a:r>
                <a:rPr lang="en-US" sz="2500" i="1" dirty="0" smtClean="0">
                  <a:solidFill>
                    <a:schemeClr val="bg1"/>
                  </a:solidFill>
                </a:rPr>
                <a:t>smooth </a:t>
              </a:r>
              <a:r>
                <a:rPr lang="en-US" sz="2500" i="1" dirty="0" smtClean="0">
                  <a:solidFill>
                    <a:schemeClr val="bg1"/>
                  </a:solidFill>
                </a:rPr>
                <a:t>and wrinkled blanket </a:t>
              </a:r>
              <a:r>
                <a:rPr lang="en-US" sz="2500" i="1" dirty="0" smtClean="0">
                  <a:solidFill>
                    <a:schemeClr val="bg1"/>
                  </a:solidFill>
                </a:rPr>
                <a:t>, however the 1mm is much smaller than the 12 mm clearance for blanket. </a:t>
              </a:r>
              <a:endParaRPr lang="en-US" sz="2500" i="1" dirty="0">
                <a:solidFill>
                  <a:schemeClr val="bg1"/>
                </a:solidFill>
              </a:endParaRPr>
            </a:p>
          </p:txBody>
        </p:sp>
      </p:grpSp>
      <p:pic>
        <p:nvPicPr>
          <p:cNvPr id="2049" name="Picture 1"/>
          <p:cNvPicPr>
            <a:picLocks noChangeAspect="1" noChangeArrowheads="1"/>
          </p:cNvPicPr>
          <p:nvPr/>
        </p:nvPicPr>
        <p:blipFill>
          <a:blip r:embed="rId125" cstate="print"/>
          <a:srcRect/>
          <a:stretch>
            <a:fillRect/>
          </a:stretch>
        </p:blipFill>
        <p:spPr bwMode="auto">
          <a:xfrm>
            <a:off x="22687827" y="14782800"/>
            <a:ext cx="3372573" cy="2400300"/>
          </a:xfrm>
          <a:prstGeom prst="rect">
            <a:avLst/>
          </a:prstGeom>
          <a:noFill/>
          <a:ln w="9525">
            <a:noFill/>
            <a:miter lim="800000"/>
            <a:headEnd/>
            <a:tailEnd/>
          </a:ln>
        </p:spPr>
      </p:pic>
      <p:cxnSp>
        <p:nvCxnSpPr>
          <p:cNvPr id="143" name="Straight Connector 142"/>
          <p:cNvCxnSpPr/>
          <p:nvPr/>
        </p:nvCxnSpPr>
        <p:spPr>
          <a:xfrm flipV="1">
            <a:off x="22555200" y="13258800"/>
            <a:ext cx="2667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25679400" y="13258800"/>
            <a:ext cx="304800" cy="1447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TotalTime>
  <Words>1428</Words>
  <Application>Microsoft Office PowerPoint</Application>
  <PresentationFormat>Custom</PresentationFormat>
  <Paragraphs>167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EdwinVaio</dc:creator>
  <cp:lastModifiedBy>vvladute</cp:lastModifiedBy>
  <cp:revision>198</cp:revision>
  <dcterms:created xsi:type="dcterms:W3CDTF">2012-07-17T13:49:55Z</dcterms:created>
  <dcterms:modified xsi:type="dcterms:W3CDTF">2012-07-24T20:57:37Z</dcterms:modified>
</cp:coreProperties>
</file>