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2" r:id="rId5"/>
    <p:sldId id="264"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6A399-153F-48BE-8167-1455D84DC75D}"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50847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A399-153F-48BE-8167-1455D84DC75D}"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184120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A399-153F-48BE-8167-1455D84DC75D}"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105056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A399-153F-48BE-8167-1455D84DC75D}"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304200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6A399-153F-48BE-8167-1455D84DC75D}"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292002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C6A399-153F-48BE-8167-1455D84DC75D}"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22712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6A399-153F-48BE-8167-1455D84DC75D}"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688225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6A399-153F-48BE-8167-1455D84DC75D}"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82104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6A399-153F-48BE-8167-1455D84DC75D}"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256224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6A399-153F-48BE-8167-1455D84DC75D}"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152916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6A399-153F-48BE-8167-1455D84DC75D}"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3379E-73DC-437F-8E3C-E561B4B65A4F}" type="slidenum">
              <a:rPr lang="en-US" smtClean="0"/>
              <a:t>‹Nº›</a:t>
            </a:fld>
            <a:endParaRPr lang="en-US"/>
          </a:p>
        </p:txBody>
      </p:sp>
    </p:spTree>
    <p:extLst>
      <p:ext uri="{BB962C8B-B14F-4D97-AF65-F5344CB8AC3E}">
        <p14:creationId xmlns:p14="http://schemas.microsoft.com/office/powerpoint/2010/main" val="192496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6A399-153F-48BE-8167-1455D84DC75D}" type="datetimeFigureOut">
              <a:rPr lang="en-US" smtClean="0"/>
              <a:t>9/9/2013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3379E-73DC-437F-8E3C-E561B4B65A4F}" type="slidenum">
              <a:rPr lang="en-US" smtClean="0"/>
              <a:t>‹Nº›</a:t>
            </a:fld>
            <a:endParaRPr lang="en-US"/>
          </a:p>
        </p:txBody>
      </p:sp>
    </p:spTree>
    <p:extLst>
      <p:ext uri="{BB962C8B-B14F-4D97-AF65-F5344CB8AC3E}">
        <p14:creationId xmlns:p14="http://schemas.microsoft.com/office/powerpoint/2010/main" val="1396618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grXE8vhRZKw"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okc.swcnews.com:84/SWCN12705/2%20-%20Specifications/Project%20Specifications/Div%20-%2005000/05512%20-%20metal%20pan%20stairs.pdf" TargetMode="External"/><Relationship Id="rId7" Type="http://schemas.openxmlformats.org/officeDocument/2006/relationships/hyperlink" Target="http://books.google.com/books?id=3r0ZBdbc470C&amp;pg=PA1&amp;lpg=PA1&amp;dq=concrete+metal+pan+stairs&amp;source=bl&amp;ots=Y_EdaZHpLb&amp;sig=ptNECuV6mmc9cKKOL8_y4wnhEy8&amp;hl=en&amp;sa=X&amp;ei=oYguUtH4AdKj4APH9YHoDg&amp;ved=0CFIQ6AEwCDgU#v=onepage&amp;q&amp;f=true" TargetMode="External"/><Relationship Id="rId2" Type="http://schemas.openxmlformats.org/officeDocument/2006/relationships/hyperlink" Target="http://www.iavm.org/facility_manager/pages/2009_Apr_May/OperationsEvents.htm" TargetMode="External"/><Relationship Id="rId1" Type="http://schemas.openxmlformats.org/officeDocument/2006/relationships/slideLayout" Target="../slideLayouts/slideLayout2.xml"/><Relationship Id="rId6" Type="http://schemas.openxmlformats.org/officeDocument/2006/relationships/hyperlink" Target="http://www.docstoc.com/docs/99994897/DETAILING-STAIRS" TargetMode="External"/><Relationship Id="rId5" Type="http://schemas.openxmlformats.org/officeDocument/2006/relationships/hyperlink" Target="https://doc-0k-8g-docsviewer.googleusercontent.com/viewer/securedownload/dsn1aovipa7l846lsfcf94nedj8q2p4u/d0448bqej397afu4e29dmqqd6mvcvjma/1378789200000/dXJs/AGZ5hq8BgbJY1gwaOYx83cPOdNw6/aHR0cDovL3d3dy5hdXRvY2FkZGV0YWlscy5uZXQvcGRmL3JTdGVwcyUyMGFuZCUyMFN0YWlycy5wZGY=?chan=EwAAADNHacTkFqs3/cH5M16IND9VHsqe%2BuGaIP%2BzL15BgSNU&amp;docid=915746b3396ea49dc6dd7c35f1ec8a16&amp;hash=kb83b7sbnkc644mi5bl6m3bonajodvsq&amp;nonce=lprafd0kvik2m&amp;sec=AHSqidbpO2hleUsjjWy2r5xOi4pvyLZH2eaaUl-62l6yZCtU_Nz_lHgXdQLyGEO4HW54cmBheDB5&amp;a=gp&amp;filename=rSteps+and+Stairs.pdf&amp;user=AGZ5hq8BgbJY1gwaOYx83cPOdNw6" TargetMode="External"/><Relationship Id="rId4" Type="http://schemas.openxmlformats.org/officeDocument/2006/relationships/hyperlink" Target="http://www.gobookee.net/get_book.php?u=aHR0cDovL2NocmlzdGVuc29uY29ycG9yYXRpb24uY29tL3Byb2plY3RzLzYwMi9FeGNlbGwvU3BlY3MvMDU1MTAtTWV0YWxTdGFpcnNhbmRSYWlsaW5ncy5wZGYKU0VDVElPTiAwNTUxMCBNRVRBTCBTVEFJUlMgQU5EIFJBSUxJTkdTIFBBUlQgMSBHRU5FUkFMIDEuMSAuLi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392" y="-206062"/>
            <a:ext cx="8433001" cy="1600200"/>
          </a:xfrm>
        </p:spPr>
        <p:txBody>
          <a:bodyPr/>
          <a:lstStyle/>
          <a:p>
            <a:pPr algn="just"/>
            <a:r>
              <a:rPr lang="en-US" b="1" dirty="0" smtClean="0">
                <a:latin typeface="+mn-lt"/>
              </a:rPr>
              <a:t>METAL PAN/CONCRETE-FILLED </a:t>
            </a:r>
            <a:r>
              <a:rPr lang="en-US" b="1" dirty="0">
                <a:latin typeface="+mn-lt"/>
              </a:rPr>
              <a:t>STAIRS</a:t>
            </a:r>
            <a:r>
              <a:rPr lang="en-US" b="1" dirty="0"/>
              <a:t> </a:t>
            </a:r>
            <a:endParaRPr lang="en-US" b="1" dirty="0"/>
          </a:p>
        </p:txBody>
      </p:sp>
      <p:sp>
        <p:nvSpPr>
          <p:cNvPr id="5" name="Text Placeholder 4"/>
          <p:cNvSpPr>
            <a:spLocks noGrp="1"/>
          </p:cNvSpPr>
          <p:nvPr>
            <p:ph type="body" sz="half" idx="2"/>
          </p:nvPr>
        </p:nvSpPr>
        <p:spPr>
          <a:xfrm>
            <a:off x="814031" y="1864217"/>
            <a:ext cx="3932237" cy="3811588"/>
          </a:xfrm>
        </p:spPr>
        <p:txBody>
          <a:bodyPr>
            <a:normAutofit/>
          </a:bodyPr>
          <a:lstStyle/>
          <a:p>
            <a:pPr algn="just"/>
            <a:r>
              <a:rPr lang="en-US" sz="2000" dirty="0" smtClean="0"/>
              <a:t>A </a:t>
            </a:r>
            <a:r>
              <a:rPr lang="en-US" sz="2000" dirty="0"/>
              <a:t>common economical stair design for new construction is metal pan stairs with concrete infill. The metal framing is sheet steel with thin sections of concrete placed in the stair treads and landings for the walking surfaces. These thin sections of concrete (usually less than two inches thick) typically do not contain any steel reinforcement and are susceptible to cracking</a:t>
            </a:r>
            <a:r>
              <a:rPr lang="en-US" sz="2000" dirty="0" smtClean="0"/>
              <a:t>.</a:t>
            </a:r>
            <a:r>
              <a:rPr lang="en-US" sz="2000" dirty="0"/>
              <a:t> </a:t>
            </a:r>
            <a:r>
              <a:rPr lang="en-US" sz="2000" dirty="0" smtClean="0"/>
              <a:t>(1)</a:t>
            </a:r>
          </a:p>
          <a:p>
            <a:r>
              <a:rPr lang="en-US" dirty="0">
                <a:hlinkClick r:id="rId2"/>
              </a:rPr>
              <a:t>http://www.youtube.com/watch?v=grXE8vhRZKw</a:t>
            </a:r>
            <a:endParaRPr lang="en-US" dirty="0" smtClean="0"/>
          </a:p>
          <a:p>
            <a:endParaRPr lang="en-US" dirty="0" smtClean="0"/>
          </a:p>
        </p:txBody>
      </p:sp>
      <p:pic>
        <p:nvPicPr>
          <p:cNvPr id="1032" name="Picture 8" descr="http://www.tcsteinindustries.com/images/Metal%20Pan%20Stairs.JPG"/>
          <p:cNvPicPr>
            <a:picLocks noGrp="1" noChangeAspect="1" noChangeArrowheads="1"/>
          </p:cNvPicPr>
          <p:nvPr>
            <p:ph type="pic" idx="1"/>
          </p:nvPr>
        </p:nvPicPr>
        <p:blipFill>
          <a:blip r:embed="rId3" cstate="print">
            <a:extLst>
              <a:ext uri="{28A0092B-C50C-407E-A947-70E740481C1C}">
                <a14:useLocalDpi xmlns:a14="http://schemas.microsoft.com/office/drawing/2010/main" val="0"/>
              </a:ext>
            </a:extLst>
          </a:blip>
          <a:srcRect l="7977" r="7977"/>
          <a:stretch>
            <a:fillRect/>
          </a:stretch>
        </p:blipFill>
        <p:spPr bwMode="auto">
          <a:xfrm>
            <a:off x="5705341" y="1759662"/>
            <a:ext cx="4999106" cy="3947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28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865545" y="1692761"/>
            <a:ext cx="3932237" cy="4540163"/>
          </a:xfrm>
        </p:spPr>
        <p:txBody>
          <a:bodyPr>
            <a:normAutofit/>
          </a:bodyPr>
          <a:lstStyle/>
          <a:p>
            <a:r>
              <a:rPr lang="en-US" sz="2000" dirty="0"/>
              <a:t>Install metal stairs by welding stair framing to steel structure or to </a:t>
            </a:r>
            <a:r>
              <a:rPr lang="en-US" sz="2000" dirty="0" smtClean="0"/>
              <a:t>weld </a:t>
            </a:r>
            <a:r>
              <a:rPr lang="en-US" sz="2000" dirty="0"/>
              <a:t>plates cast into </a:t>
            </a:r>
            <a:r>
              <a:rPr lang="en-US" sz="2000" dirty="0" smtClean="0"/>
              <a:t>concrete.</a:t>
            </a:r>
            <a:r>
              <a:rPr lang="en-US" sz="2000" dirty="0" smtClean="0"/>
              <a:t>(2)</a:t>
            </a:r>
            <a:endParaRPr lang="en-US" sz="2000" dirty="0"/>
          </a:p>
          <a:p>
            <a:r>
              <a:rPr lang="en-US" sz="2000" dirty="0"/>
              <a:t>brackets to stringers and attach metal pans to </a:t>
            </a:r>
            <a:r>
              <a:rPr lang="en-US" sz="2000" dirty="0" smtClean="0"/>
              <a:t>brackets </a:t>
            </a:r>
            <a:r>
              <a:rPr lang="en-US" sz="2000" dirty="0"/>
              <a:t>by welding, riveting, or bolting</a:t>
            </a:r>
            <a:r>
              <a:rPr lang="en-US" sz="2000" dirty="0" smtClean="0"/>
              <a:t>.(3)</a:t>
            </a:r>
          </a:p>
        </p:txBody>
      </p:sp>
      <p:pic>
        <p:nvPicPr>
          <p:cNvPr id="2052" name="Picture 4" descr="E:\metal pan 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8371" y="1073308"/>
            <a:ext cx="5776644" cy="515961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acirolling.com/images/IMG00188-20100210-1046.jpg"/>
          <p:cNvPicPr>
            <a:picLocks noGrp="1" noChangeAspect="1" noChangeArrowheads="1"/>
          </p:cNvPicPr>
          <p:nvPr>
            <p:ph type="pic" idx="1"/>
          </p:nvPr>
        </p:nvPicPr>
        <p:blipFill>
          <a:blip r:embed="rId3" cstate="print">
            <a:extLst>
              <a:ext uri="{28A0092B-C50C-407E-A947-70E740481C1C}">
                <a14:useLocalDpi xmlns:a14="http://schemas.microsoft.com/office/drawing/2010/main" val="0"/>
              </a:ext>
            </a:extLst>
          </a:blip>
          <a:srcRect l="2508" r="2508"/>
          <a:stretch>
            <a:fillRect/>
          </a:stretch>
        </p:blipFill>
        <p:spPr bwMode="auto">
          <a:xfrm>
            <a:off x="1292033" y="3747752"/>
            <a:ext cx="3060916" cy="2416926"/>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0547797" y="5434885"/>
            <a:ext cx="515155" cy="369332"/>
          </a:xfrm>
          <a:prstGeom prst="rect">
            <a:avLst/>
          </a:prstGeom>
          <a:noFill/>
        </p:spPr>
        <p:txBody>
          <a:bodyPr wrap="square" rtlCol="0">
            <a:spAutoFit/>
          </a:bodyPr>
          <a:lstStyle/>
          <a:p>
            <a:r>
              <a:rPr lang="en-US" dirty="0" smtClean="0"/>
              <a:t>a</a:t>
            </a:r>
            <a:endParaRPr lang="en-US" dirty="0"/>
          </a:p>
        </p:txBody>
      </p:sp>
      <p:sp>
        <p:nvSpPr>
          <p:cNvPr id="7" name="6 CuadroTexto"/>
          <p:cNvSpPr txBox="1"/>
          <p:nvPr/>
        </p:nvSpPr>
        <p:spPr>
          <a:xfrm>
            <a:off x="11062952" y="888642"/>
            <a:ext cx="367517" cy="369332"/>
          </a:xfrm>
          <a:prstGeom prst="rect">
            <a:avLst/>
          </a:prstGeom>
          <a:noFill/>
        </p:spPr>
        <p:txBody>
          <a:bodyPr wrap="square" rtlCol="0">
            <a:spAutoFit/>
          </a:bodyPr>
          <a:lstStyle/>
          <a:p>
            <a:r>
              <a:rPr lang="en-US" dirty="0" smtClean="0"/>
              <a:t>c</a:t>
            </a:r>
            <a:endParaRPr lang="en-US" dirty="0"/>
          </a:p>
        </p:txBody>
      </p:sp>
      <p:sp>
        <p:nvSpPr>
          <p:cNvPr id="2" name="Title 1"/>
          <p:cNvSpPr>
            <a:spLocks noGrp="1"/>
          </p:cNvSpPr>
          <p:nvPr>
            <p:ph type="title"/>
          </p:nvPr>
        </p:nvSpPr>
        <p:spPr>
          <a:xfrm>
            <a:off x="865546" y="717529"/>
            <a:ext cx="6333744" cy="711558"/>
          </a:xfrm>
        </p:spPr>
        <p:txBody>
          <a:bodyPr/>
          <a:lstStyle/>
          <a:p>
            <a:r>
              <a:rPr lang="en-US" dirty="0" smtClean="0">
                <a:latin typeface="+mn-lt"/>
              </a:rPr>
              <a:t>INSTALLING METAL PAN STAIRS </a:t>
            </a:r>
            <a:endParaRPr lang="en-US" dirty="0">
              <a:latin typeface="+mn-lt"/>
            </a:endParaRPr>
          </a:p>
        </p:txBody>
      </p:sp>
    </p:spTree>
    <p:extLst>
      <p:ext uri="{BB962C8B-B14F-4D97-AF65-F5344CB8AC3E}">
        <p14:creationId xmlns:p14="http://schemas.microsoft.com/office/powerpoint/2010/main" val="165663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E:\Stairs metal pan pi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9538" y="978795"/>
            <a:ext cx="4328104" cy="49004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E:\Stairs metal pan pic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503" y="1955443"/>
            <a:ext cx="3412500" cy="2947116"/>
          </a:xfrm>
          <a:prstGeom prst="rect">
            <a:avLst/>
          </a:prstGeom>
          <a:noFill/>
          <a:extLst>
            <a:ext uri="{909E8E84-426E-40DD-AFC4-6F175D3DCCD1}">
              <a14:hiddenFill xmlns:a14="http://schemas.microsoft.com/office/drawing/2010/main">
                <a:solidFill>
                  <a:srgbClr val="FFFFFF"/>
                </a:solidFill>
              </a14:hiddenFill>
            </a:ext>
          </a:extLst>
        </p:spPr>
      </p:pic>
      <p:sp>
        <p:nvSpPr>
          <p:cNvPr id="13" name="12 CuadroTexto"/>
          <p:cNvSpPr txBox="1"/>
          <p:nvPr/>
        </p:nvSpPr>
        <p:spPr>
          <a:xfrm>
            <a:off x="4456090" y="5117069"/>
            <a:ext cx="347729" cy="369332"/>
          </a:xfrm>
          <a:prstGeom prst="rect">
            <a:avLst/>
          </a:prstGeom>
          <a:noFill/>
        </p:spPr>
        <p:txBody>
          <a:bodyPr wrap="square" rtlCol="0">
            <a:spAutoFit/>
          </a:bodyPr>
          <a:lstStyle/>
          <a:p>
            <a:r>
              <a:rPr lang="en-US" dirty="0" smtClean="0"/>
              <a:t>b</a:t>
            </a:r>
            <a:endParaRPr lang="en-US" dirty="0"/>
          </a:p>
        </p:txBody>
      </p:sp>
      <p:sp>
        <p:nvSpPr>
          <p:cNvPr id="8" name="7 CuadroTexto"/>
          <p:cNvSpPr txBox="1"/>
          <p:nvPr/>
        </p:nvSpPr>
        <p:spPr>
          <a:xfrm>
            <a:off x="9530366" y="6040192"/>
            <a:ext cx="412124" cy="369332"/>
          </a:xfrm>
          <a:prstGeom prst="rect">
            <a:avLst/>
          </a:prstGeom>
          <a:noFill/>
        </p:spPr>
        <p:txBody>
          <a:bodyPr wrap="square" rtlCol="0">
            <a:spAutoFit/>
          </a:bodyPr>
          <a:lstStyle/>
          <a:p>
            <a:r>
              <a:rPr lang="en-US" dirty="0" smtClean="0"/>
              <a:t>c</a:t>
            </a:r>
            <a:endParaRPr lang="en-US" dirty="0"/>
          </a:p>
        </p:txBody>
      </p:sp>
    </p:spTree>
    <p:extLst>
      <p:ext uri="{BB962C8B-B14F-4D97-AF65-F5344CB8AC3E}">
        <p14:creationId xmlns:p14="http://schemas.microsoft.com/office/powerpoint/2010/main" val="390644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14030" y="-605306"/>
            <a:ext cx="5702680" cy="1960808"/>
          </a:xfrm>
        </p:spPr>
        <p:txBody>
          <a:bodyPr/>
          <a:lstStyle/>
          <a:p>
            <a:r>
              <a:rPr lang="en-US" dirty="0" smtClean="0">
                <a:latin typeface="+mn-lt"/>
              </a:rPr>
              <a:t>DETERIORATION</a:t>
            </a:r>
            <a:endParaRPr lang="en-US" dirty="0">
              <a:latin typeface="+mn-lt"/>
            </a:endParaRPr>
          </a:p>
        </p:txBody>
      </p:sp>
      <p:sp>
        <p:nvSpPr>
          <p:cNvPr id="4" name="3 Marcador de texto"/>
          <p:cNvSpPr>
            <a:spLocks noGrp="1"/>
          </p:cNvSpPr>
          <p:nvPr>
            <p:ph type="body" sz="half" idx="2"/>
          </p:nvPr>
        </p:nvSpPr>
        <p:spPr/>
        <p:txBody>
          <a:bodyPr/>
          <a:lstStyle/>
          <a:p>
            <a:pPr marL="285750" indent="-285750">
              <a:buFont typeface="Arial" pitchFamily="34" charset="0"/>
              <a:buChar char="•"/>
            </a:pPr>
            <a:r>
              <a:rPr lang="en-US" sz="2000" dirty="0" smtClean="0"/>
              <a:t>Thermal movement</a:t>
            </a:r>
          </a:p>
          <a:p>
            <a:pPr marL="285750" indent="-285750">
              <a:buFont typeface="Arial" pitchFamily="34" charset="0"/>
              <a:buChar char="•"/>
            </a:pPr>
            <a:r>
              <a:rPr lang="en-US" sz="2000" dirty="0" smtClean="0"/>
              <a:t>Load con </a:t>
            </a:r>
            <a:r>
              <a:rPr lang="en-US" sz="2000" dirty="0" err="1" smtClean="0"/>
              <a:t>ditions</a:t>
            </a:r>
            <a:endParaRPr lang="en-US" sz="2000" dirty="0" smtClean="0"/>
          </a:p>
          <a:p>
            <a:pPr marL="285750" indent="-285750">
              <a:buFont typeface="Arial" pitchFamily="34" charset="0"/>
              <a:buChar char="•"/>
            </a:pPr>
            <a:r>
              <a:rPr lang="en-US" sz="2000" dirty="0" smtClean="0"/>
              <a:t>Shrinkage</a:t>
            </a:r>
          </a:p>
          <a:p>
            <a:pPr marL="285750" indent="-285750">
              <a:buFont typeface="Arial" pitchFamily="34" charset="0"/>
              <a:buChar char="•"/>
            </a:pPr>
            <a:r>
              <a:rPr lang="en-US" sz="2000" dirty="0" smtClean="0"/>
              <a:t>unprotected steel </a:t>
            </a:r>
          </a:p>
          <a:p>
            <a:pPr algn="just"/>
            <a:r>
              <a:rPr lang="en-US" sz="2000" dirty="0"/>
              <a:t>Once the corrosion process begins, the steel expands, causing high tensile forces, which crack the concrete and further accelerate the deterioration process</a:t>
            </a:r>
            <a:endParaRPr lang="en-US" sz="2000" dirty="0" smtClean="0"/>
          </a:p>
          <a:p>
            <a:endParaRPr lang="en-US" dirty="0"/>
          </a:p>
          <a:p>
            <a:endParaRPr lang="en-US" dirty="0" smtClean="0"/>
          </a:p>
          <a:p>
            <a:endParaRPr lang="en-US" dirty="0"/>
          </a:p>
        </p:txBody>
      </p:sp>
      <p:pic>
        <p:nvPicPr>
          <p:cNvPr id="3074" name="Picture 2" descr="http://www.iavm.org/facility_manager/pages/2009_Apr_May/issueart/op_events2.jp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763" b="763"/>
          <a:stretch>
            <a:fillRect/>
          </a:stretch>
        </p:blipFill>
        <p:spPr bwMode="auto">
          <a:xfrm>
            <a:off x="5144551" y="1570687"/>
            <a:ext cx="6172200" cy="399415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9105363" y="5756856"/>
            <a:ext cx="721217" cy="373488"/>
          </a:xfrm>
          <a:prstGeom prst="rect">
            <a:avLst/>
          </a:prstGeom>
          <a:noFill/>
        </p:spPr>
        <p:txBody>
          <a:bodyPr wrap="square" rtlCol="0">
            <a:spAutoFit/>
          </a:bodyPr>
          <a:lstStyle/>
          <a:p>
            <a:r>
              <a:rPr lang="en-US" dirty="0" smtClean="0"/>
              <a:t>4</a:t>
            </a:r>
            <a:endParaRPr lang="en-US" dirty="0"/>
          </a:p>
        </p:txBody>
      </p:sp>
    </p:spTree>
    <p:extLst>
      <p:ext uri="{BB962C8B-B14F-4D97-AF65-F5344CB8AC3E}">
        <p14:creationId xmlns:p14="http://schemas.microsoft.com/office/powerpoint/2010/main" val="18166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9332" y="257578"/>
            <a:ext cx="3932237" cy="1130122"/>
          </a:xfrm>
        </p:spPr>
        <p:txBody>
          <a:bodyPr/>
          <a:lstStyle/>
          <a:p>
            <a:r>
              <a:rPr lang="en-US" dirty="0" smtClean="0">
                <a:latin typeface="+mn-lt"/>
              </a:rPr>
              <a:t>REPAIR OPTIONS</a:t>
            </a:r>
            <a:endParaRPr lang="en-US" dirty="0">
              <a:latin typeface="+mn-lt"/>
            </a:endParaRPr>
          </a:p>
        </p:txBody>
      </p:sp>
      <p:sp>
        <p:nvSpPr>
          <p:cNvPr id="4" name="3 Marcador de texto"/>
          <p:cNvSpPr>
            <a:spLocks noGrp="1"/>
          </p:cNvSpPr>
          <p:nvPr>
            <p:ph type="body" sz="half" idx="2"/>
          </p:nvPr>
        </p:nvSpPr>
        <p:spPr>
          <a:xfrm>
            <a:off x="504936" y="1738647"/>
            <a:ext cx="10738320" cy="3834126"/>
          </a:xfrm>
        </p:spPr>
        <p:txBody>
          <a:bodyPr>
            <a:normAutofit/>
          </a:bodyPr>
          <a:lstStyle/>
          <a:p>
            <a:pPr marL="285750" indent="-285750">
              <a:buFont typeface="Arial" pitchFamily="34" charset="0"/>
              <a:buChar char="•"/>
            </a:pPr>
            <a:r>
              <a:rPr lang="en-US" sz="2000" dirty="0" smtClean="0"/>
              <a:t>Installation </a:t>
            </a:r>
            <a:r>
              <a:rPr lang="en-US" sz="2000" dirty="0"/>
              <a:t>of supplemental steel </a:t>
            </a:r>
            <a:r>
              <a:rPr lang="en-US" sz="2000" dirty="0" smtClean="0"/>
              <a:t>where</a:t>
            </a:r>
            <a:r>
              <a:rPr lang="en-US" sz="2000" dirty="0"/>
              <a:t> </a:t>
            </a:r>
            <a:r>
              <a:rPr lang="en-US" sz="2000" dirty="0" smtClean="0"/>
              <a:t> corrosion </a:t>
            </a:r>
            <a:r>
              <a:rPr lang="en-US" sz="2000" dirty="0"/>
              <a:t>has deteriorated the steel </a:t>
            </a:r>
            <a:r>
              <a:rPr lang="en-US" sz="2000" dirty="0" smtClean="0"/>
              <a:t>and</a:t>
            </a:r>
            <a:r>
              <a:rPr lang="en-US" sz="2000" dirty="0"/>
              <a:t> </a:t>
            </a:r>
            <a:r>
              <a:rPr lang="en-US" sz="2000" dirty="0" smtClean="0"/>
              <a:t>caused </a:t>
            </a:r>
            <a:r>
              <a:rPr lang="en-US" sz="2000" dirty="0"/>
              <a:t>cross sectional loss of the </a:t>
            </a:r>
            <a:r>
              <a:rPr lang="en-US" sz="2000" dirty="0" smtClean="0"/>
              <a:t>steel</a:t>
            </a:r>
            <a:r>
              <a:rPr lang="en-US" sz="2000" dirty="0"/>
              <a:t> </a:t>
            </a:r>
            <a:r>
              <a:rPr lang="en-US" sz="2000" dirty="0" smtClean="0"/>
              <a:t>pan </a:t>
            </a:r>
            <a:r>
              <a:rPr lang="en-US" sz="2000" dirty="0"/>
              <a:t>section, stringer or </a:t>
            </a:r>
            <a:r>
              <a:rPr lang="en-US" sz="2000" dirty="0" smtClean="0"/>
              <a:t>supports</a:t>
            </a:r>
            <a:endParaRPr lang="en-US" sz="2000" dirty="0"/>
          </a:p>
          <a:p>
            <a:pPr marL="285750" indent="-285750">
              <a:buFont typeface="Arial" pitchFamily="34" charset="0"/>
              <a:buChar char="•"/>
            </a:pPr>
            <a:r>
              <a:rPr lang="en-US" sz="2000" dirty="0" smtClean="0"/>
              <a:t>Re-weld </a:t>
            </a:r>
            <a:r>
              <a:rPr lang="en-US" sz="2000" dirty="0"/>
              <a:t>failed welds on metal pans, support angles and </a:t>
            </a:r>
            <a:r>
              <a:rPr lang="en-US" sz="2000" dirty="0" smtClean="0"/>
              <a:t>hand </a:t>
            </a:r>
            <a:r>
              <a:rPr lang="en-US" sz="2000" dirty="0"/>
              <a:t>railings Sandblast and priming of any metal that exhibits </a:t>
            </a:r>
            <a:r>
              <a:rPr lang="en-US" sz="2000" dirty="0" smtClean="0"/>
              <a:t>corrosion</a:t>
            </a:r>
            <a:r>
              <a:rPr lang="en-US" sz="2000" dirty="0"/>
              <a:t>  or </a:t>
            </a:r>
            <a:r>
              <a:rPr lang="en-US" sz="2000" dirty="0" smtClean="0"/>
              <a:t>rusting</a:t>
            </a:r>
            <a:endParaRPr lang="en-US" sz="2000" dirty="0"/>
          </a:p>
          <a:p>
            <a:pPr marL="285750" indent="-285750" algn="just">
              <a:buFont typeface="Arial" pitchFamily="34" charset="0"/>
              <a:buChar char="•"/>
            </a:pPr>
            <a:r>
              <a:rPr lang="en-US" sz="2000" dirty="0" smtClean="0"/>
              <a:t>Replacement </a:t>
            </a:r>
            <a:r>
              <a:rPr lang="en-US" sz="2000" dirty="0"/>
              <a:t>of concrete in the metal stair </a:t>
            </a:r>
            <a:r>
              <a:rPr lang="en-US" sz="2000" dirty="0" smtClean="0"/>
              <a:t>pans</a:t>
            </a:r>
            <a:endParaRPr lang="en-US" sz="2000" dirty="0"/>
          </a:p>
          <a:p>
            <a:pPr marL="285750" indent="-285750" algn="just">
              <a:buFont typeface="Arial" pitchFamily="34" charset="0"/>
              <a:buChar char="•"/>
            </a:pPr>
            <a:r>
              <a:rPr lang="en-US" sz="2000" dirty="0" smtClean="0"/>
              <a:t>Painting </a:t>
            </a:r>
            <a:r>
              <a:rPr lang="en-US" sz="2000" dirty="0"/>
              <a:t>of all metal sections of the stair </a:t>
            </a:r>
            <a:r>
              <a:rPr lang="en-US" sz="2000" dirty="0" smtClean="0"/>
              <a:t>tower</a:t>
            </a:r>
          </a:p>
          <a:p>
            <a:pPr marL="285750" indent="-285750" algn="just">
              <a:buFont typeface="Arial" pitchFamily="34" charset="0"/>
              <a:buChar char="•"/>
            </a:pPr>
            <a:r>
              <a:rPr lang="en-US" sz="2000" dirty="0" smtClean="0"/>
              <a:t>metal pan stairs-replacement of treads</a:t>
            </a:r>
          </a:p>
          <a:p>
            <a:pPr marL="285750" indent="-285750" algn="just">
              <a:buFont typeface="Arial" pitchFamily="34" charset="0"/>
              <a:buChar char="•"/>
            </a:pPr>
            <a:r>
              <a:rPr lang="en-US" sz="2000" dirty="0" smtClean="0"/>
              <a:t>metal pan stairs – replacement with precast stairs</a:t>
            </a:r>
            <a:endParaRPr lang="en-US" sz="2000" dirty="0"/>
          </a:p>
        </p:txBody>
      </p:sp>
      <p:pic>
        <p:nvPicPr>
          <p:cNvPr id="5122" name="Picture 2" descr="http://www.iavm.org/facility_manager/pages/2009_Apr_May/issueart/op_event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7774" y="3161014"/>
            <a:ext cx="4403054" cy="3377688"/>
          </a:xfrm>
          <a:prstGeom prst="rect">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10290219" y="6351958"/>
            <a:ext cx="721217" cy="373488"/>
          </a:xfrm>
          <a:prstGeom prst="rect">
            <a:avLst/>
          </a:prstGeom>
          <a:noFill/>
        </p:spPr>
        <p:txBody>
          <a:bodyPr wrap="square" rtlCol="0">
            <a:spAutoFit/>
          </a:bodyPr>
          <a:lstStyle/>
          <a:p>
            <a:r>
              <a:rPr lang="en-US" dirty="0" smtClean="0"/>
              <a:t>4</a:t>
            </a:r>
            <a:endParaRPr lang="en-US" dirty="0"/>
          </a:p>
        </p:txBody>
      </p:sp>
    </p:spTree>
    <p:extLst>
      <p:ext uri="{BB962C8B-B14F-4D97-AF65-F5344CB8AC3E}">
        <p14:creationId xmlns:p14="http://schemas.microsoft.com/office/powerpoint/2010/main" val="920122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a:bodyPr>
          <a:lstStyle/>
          <a:p>
            <a:r>
              <a:rPr lang="en-US" sz="3200" dirty="0" smtClean="0">
                <a:latin typeface="+mn-lt"/>
              </a:rPr>
              <a:t>REFERENCES</a:t>
            </a:r>
            <a:endParaRPr lang="en-US" sz="3200" dirty="0">
              <a:latin typeface="+mn-lt"/>
            </a:endParaRPr>
          </a:p>
        </p:txBody>
      </p:sp>
      <p:sp>
        <p:nvSpPr>
          <p:cNvPr id="6" name="5 Marcador de contenido"/>
          <p:cNvSpPr>
            <a:spLocks noGrp="1"/>
          </p:cNvSpPr>
          <p:nvPr>
            <p:ph idx="1"/>
          </p:nvPr>
        </p:nvSpPr>
        <p:spPr/>
        <p:txBody>
          <a:bodyPr>
            <a:normAutofit/>
          </a:bodyPr>
          <a:lstStyle/>
          <a:p>
            <a:pPr marL="514350" indent="-514350">
              <a:buFont typeface="+mj-lt"/>
              <a:buAutoNum type="arabicPeriod"/>
            </a:pPr>
            <a:r>
              <a:rPr lang="en-US" sz="1200" dirty="0">
                <a:hlinkClick r:id="rId2"/>
              </a:rPr>
              <a:t>http://www.iavm.org/facility_manager/pages/2009_Apr_May/OperationsEvents.htm</a:t>
            </a:r>
            <a:r>
              <a:rPr lang="en-US" sz="1200" dirty="0" smtClean="0"/>
              <a:t>   </a:t>
            </a:r>
          </a:p>
          <a:p>
            <a:pPr marL="514350" indent="-514350">
              <a:buFont typeface="+mj-lt"/>
              <a:buAutoNum type="arabicPeriod"/>
            </a:pPr>
            <a:r>
              <a:rPr lang="en-US" sz="1200" dirty="0" smtClean="0">
                <a:hlinkClick r:id="rId3"/>
              </a:rPr>
              <a:t>http</a:t>
            </a:r>
            <a:r>
              <a:rPr lang="en-US" sz="1200" dirty="0">
                <a:hlinkClick r:id="rId3"/>
              </a:rPr>
              <a:t>://okc.swcnews.com:84/SWCN12705/2%20-%20Specifications/Project%20Specifications/Div%20-%2005000/05512%20-%</a:t>
            </a:r>
            <a:r>
              <a:rPr lang="en-US" sz="1200" dirty="0" smtClean="0">
                <a:hlinkClick r:id="rId3"/>
              </a:rPr>
              <a:t>20metal%20pan%20stairs.pdf</a:t>
            </a:r>
            <a:endParaRPr lang="en-US" sz="1200" dirty="0" smtClean="0"/>
          </a:p>
          <a:p>
            <a:pPr marL="514350" indent="-514350">
              <a:buFont typeface="+mj-lt"/>
              <a:buAutoNum type="arabicPeriod"/>
            </a:pPr>
            <a:r>
              <a:rPr lang="en-US" sz="1200" dirty="0">
                <a:hlinkClick r:id="rId4"/>
              </a:rPr>
              <a:t>http://www.gobookee.net/get_book.php?u=aHR0cDovL2NocmlzdGVuc29uY29ycG9yYXRpb24uY29tL3Byb2plY3RzLzYwMi9FeGNlbGwvU3BlY3MvMDU1MTAtTWV0YWxTdGFpcnNhbmRSYWlsaW5ncy5wZGYKU0VDVElPTiAwNTUxMCBNRVRBTCBTVEFJUlMgQU5EIFJBSUxJTkdTIFBBUlQgMSBHRU5FUkFMIDEuMSAuLi4</a:t>
            </a:r>
            <a:r>
              <a:rPr lang="en-US" sz="1200" dirty="0" smtClean="0">
                <a:hlinkClick r:id="rId4"/>
              </a:rPr>
              <a:t>=</a:t>
            </a:r>
            <a:endParaRPr lang="en-US" sz="1200" dirty="0" smtClean="0"/>
          </a:p>
          <a:p>
            <a:pPr marL="514350" indent="-514350">
              <a:buFont typeface="+mj-lt"/>
              <a:buAutoNum type="arabicPeriod"/>
            </a:pPr>
            <a:r>
              <a:rPr lang="en-US" sz="1200" dirty="0">
                <a:hlinkClick r:id="rId2"/>
              </a:rPr>
              <a:t>http://www.iavm.org/facility_manager/pages/2009_Apr_May/OperationsEvents.htm</a:t>
            </a:r>
            <a:endParaRPr lang="en-US" sz="1200" dirty="0"/>
          </a:p>
          <a:p>
            <a:pPr marL="0" indent="0">
              <a:buNone/>
            </a:pPr>
            <a:endParaRPr lang="en-US" sz="1200" dirty="0" smtClean="0"/>
          </a:p>
          <a:p>
            <a:pPr marL="0" indent="0">
              <a:buNone/>
            </a:pPr>
            <a:endParaRPr lang="en-US" sz="1200" dirty="0"/>
          </a:p>
          <a:p>
            <a:pPr>
              <a:buFont typeface="+mj-lt"/>
              <a:buAutoNum type="alphaLcParenR"/>
            </a:pPr>
            <a:r>
              <a:rPr lang="en-US" sz="1200" dirty="0">
                <a:hlinkClick r:id="rId5"/>
              </a:rPr>
              <a:t>https://doc-0k-8g-docsviewer.googleusercontent.com/viewer/securedownload/dsn1aovipa7l846lsfcf94nedj8q2p4u/d0448bqej397afu4e29dmqqd6mvcvjma/1378789200000/dXJs/AGZ5hq8BgbJY1gwaOYx83cPOdNw6/aHR0cDovL3d3dy5hdXRvY2FkZGV0YWlscy5uZXQvcGRmL3JTdGVwcyUyMGFuZCUyMFN0YWlycy5wZGY=?</a:t>
            </a:r>
            <a:r>
              <a:rPr lang="en-US" sz="1200" dirty="0" smtClean="0">
                <a:hlinkClick r:id="rId5"/>
              </a:rPr>
              <a:t>chan=EwAAADNHacTkFqs3/cH5M16IND9VHsqe%2BuGaIP%2BzL15BgSNU&amp;docid=915746b3396ea49dc6dd7c35f1ec8a16&amp;hash=kb83b7sbnkc644mi5bl6m3bonajodvsq&amp;nonce=lprafd0kvik2m&amp;sec=AHSqidbpO2hleUsjjWy2r5xOi4pvyLZH2eaaUl-62l6yZCtU_Nz_lHgXdQLyGEO4HW54cmBheDB5&amp;a=gp&amp;filename=rSteps+and+Stairs.pdf&amp;user=AGZ5hq8BgbJY1gwaOYx83cPOdNw6</a:t>
            </a:r>
            <a:endParaRPr lang="en-US" sz="1200" dirty="0" smtClean="0"/>
          </a:p>
          <a:p>
            <a:pPr>
              <a:buFont typeface="+mj-lt"/>
              <a:buAutoNum type="alphaLcParenR"/>
            </a:pPr>
            <a:r>
              <a:rPr lang="en-US" sz="1200" dirty="0">
                <a:hlinkClick r:id="rId6"/>
              </a:rPr>
              <a:t>http://www.docstoc.com/docs/99994897/DETAILING-STAIRS</a:t>
            </a:r>
            <a:endParaRPr lang="en-US" sz="1200" dirty="0" smtClean="0">
              <a:hlinkClick r:id="rId7"/>
            </a:endParaRPr>
          </a:p>
          <a:p>
            <a:pPr>
              <a:buFont typeface="+mj-lt"/>
              <a:buAutoNum type="alphaLcParenR"/>
            </a:pPr>
            <a:endParaRPr lang="en-US" sz="1200" dirty="0" smtClean="0">
              <a:hlinkClick r:id="rId7"/>
            </a:endParaRPr>
          </a:p>
          <a:p>
            <a:pPr>
              <a:buFont typeface="+mj-lt"/>
              <a:buAutoNum type="alphaLcParenR"/>
            </a:pPr>
            <a:r>
              <a:rPr lang="en-US" sz="1200" dirty="0" smtClean="0">
                <a:hlinkClick r:id="rId7"/>
              </a:rPr>
              <a:t>http</a:t>
            </a:r>
            <a:r>
              <a:rPr lang="en-US" sz="1200" dirty="0">
                <a:hlinkClick r:id="rId7"/>
              </a:rPr>
              <a:t>://books.google.com/books?id=3r0ZBdbc470C&amp;pg=PA1&amp;lpg=PA1&amp;dq=concrete+metal+pan+stairs&amp;source=bl&amp;ots=Y_EdaZHpLb&amp;sig=ptNECuV6mmc9cKKOL8_y4wnhEy8&amp;hl=en&amp;sa=X&amp;ei=oYguUtH4AdKj4APH9YHoDg&amp;ved=0CFIQ6AEwCDgU#v=onepage&amp;q&amp;f=true</a:t>
            </a:r>
            <a:endParaRPr lang="en-US" sz="1200" dirty="0" smtClean="0"/>
          </a:p>
          <a:p>
            <a:pPr>
              <a:buFont typeface="+mj-lt"/>
              <a:buAutoNum type="alphaLcParenR"/>
            </a:pPr>
            <a:endParaRPr lang="en-US" sz="1200" dirty="0"/>
          </a:p>
        </p:txBody>
      </p:sp>
    </p:spTree>
    <p:extLst>
      <p:ext uri="{BB962C8B-B14F-4D97-AF65-F5344CB8AC3E}">
        <p14:creationId xmlns:p14="http://schemas.microsoft.com/office/powerpoint/2010/main" val="17116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235</Words>
  <Application>Microsoft Office PowerPoint</Application>
  <PresentationFormat>Personalizado</PresentationFormat>
  <Paragraphs>37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Office Theme</vt:lpstr>
      <vt:lpstr>METAL PAN/CONCRETE-FILLED STAIRS </vt:lpstr>
      <vt:lpstr>INSTALLING METAL PAN STAIRS </vt:lpstr>
      <vt:lpstr>Presentación de PowerPoint</vt:lpstr>
      <vt:lpstr>DETERIORATION</vt:lpstr>
      <vt:lpstr>REPAIR OPTIONS</vt:lpstr>
      <vt:lpstr>REFERENCES</vt:lpstr>
    </vt:vector>
  </TitlesOfParts>
  <Company>NYCCT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Stairs metal pan</dc:title>
  <dc:creator>V99</dc:creator>
  <cp:lastModifiedBy>Claudia tupayachi</cp:lastModifiedBy>
  <cp:revision>16</cp:revision>
  <dcterms:created xsi:type="dcterms:W3CDTF">2013-09-09T19:17:59Z</dcterms:created>
  <dcterms:modified xsi:type="dcterms:W3CDTF">2013-09-10T08:49:50Z</dcterms:modified>
</cp:coreProperties>
</file>