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0" r:id="rId5"/>
    <p:sldId id="261" r:id="rId6"/>
    <p:sldId id="259"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74"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57D9ABB-523C-4836-9DBE-797E691FA864}" type="datetimeFigureOut">
              <a:rPr lang="en-US" smtClean="0"/>
              <a:t>6/26/2013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8CCA7E7-E500-46C9-94CF-A87E11DACD1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7D9ABB-523C-4836-9DBE-797E691FA864}" type="datetimeFigureOut">
              <a:rPr lang="en-US" smtClean="0"/>
              <a:t>6/26/2013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CA7E7-E500-46C9-94CF-A87E11DACD1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7D9ABB-523C-4836-9DBE-797E691FA864}" type="datetimeFigureOut">
              <a:rPr lang="en-US" smtClean="0"/>
              <a:t>6/26/2013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CA7E7-E500-46C9-94CF-A87E11DACD1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57D9ABB-523C-4836-9DBE-797E691FA864}" type="datetimeFigureOut">
              <a:rPr lang="en-US" smtClean="0"/>
              <a:t>6/26/2013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38CCA7E7-E500-46C9-94CF-A87E11DACD1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57D9ABB-523C-4836-9DBE-797E691FA864}" type="datetimeFigureOut">
              <a:rPr lang="en-US" smtClean="0"/>
              <a:t>6/26/2013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8CCA7E7-E500-46C9-94CF-A87E11DACD1F}"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57D9ABB-523C-4836-9DBE-797E691FA864}" type="datetimeFigureOut">
              <a:rPr lang="en-US" smtClean="0"/>
              <a:t>6/26/2013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8CCA7E7-E500-46C9-94CF-A87E11DACD1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57D9ABB-523C-4836-9DBE-797E691FA864}" type="datetimeFigureOut">
              <a:rPr lang="en-US" smtClean="0"/>
              <a:t>6/26/2013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8CCA7E7-E500-46C9-94CF-A87E11DACD1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7D9ABB-523C-4836-9DBE-797E691FA864}" type="datetimeFigureOut">
              <a:rPr lang="en-US" smtClean="0"/>
              <a:t>6/26/2013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CCA7E7-E500-46C9-94CF-A87E11DACD1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57D9ABB-523C-4836-9DBE-797E691FA864}" type="datetimeFigureOut">
              <a:rPr lang="en-US" smtClean="0"/>
              <a:t>6/26/2013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8CCA7E7-E500-46C9-94CF-A87E11DACD1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57D9ABB-523C-4836-9DBE-797E691FA864}" type="datetimeFigureOut">
              <a:rPr lang="en-US" smtClean="0"/>
              <a:t>6/26/2013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8CCA7E7-E500-46C9-94CF-A87E11DACD1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57D9ABB-523C-4836-9DBE-797E691FA864}" type="datetimeFigureOut">
              <a:rPr lang="en-US" smtClean="0"/>
              <a:t>6/26/2013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8CCA7E7-E500-46C9-94CF-A87E11DACD1F}"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57D9ABB-523C-4836-9DBE-797E691FA864}" type="datetimeFigureOut">
              <a:rPr lang="en-US" smtClean="0"/>
              <a:t>6/26/2013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8CCA7E7-E500-46C9-94CF-A87E11DACD1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05000"/>
            <a:ext cx="7772400" cy="1470025"/>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3600" dirty="0" smtClean="0"/>
              <a:t>Community Assessment: Bedford Stuyvesant </a:t>
            </a:r>
            <a:r>
              <a:rPr lang="en-US" dirty="0" smtClean="0"/>
              <a:t/>
            </a:r>
            <a:br>
              <a:rPr lang="en-US" dirty="0" smtClean="0"/>
            </a:br>
            <a:r>
              <a:rPr lang="en-US" sz="2000" b="1" dirty="0" smtClean="0">
                <a:latin typeface="+mn-lt"/>
              </a:rPr>
              <a:t>By: Shakima Wiggins, Sandra Isaacs, Ahlam Alrubayai, Jeannie Mathieu and Rashida Johnson</a:t>
            </a:r>
            <a:r>
              <a:rPr lang="en-US" dirty="0" smtClean="0"/>
              <a:t/>
            </a:r>
            <a:br>
              <a:rPr lang="en-US" dirty="0" smtClean="0"/>
            </a:br>
            <a:r>
              <a:rPr lang="en-US" dirty="0" smtClean="0"/>
              <a:t/>
            </a:r>
            <a:br>
              <a:rPr lang="en-US" dirty="0" smtClean="0"/>
            </a:br>
            <a:endParaRPr lang="en-US" dirty="0"/>
          </a:p>
        </p:txBody>
      </p:sp>
      <p:pic>
        <p:nvPicPr>
          <p:cNvPr id="4" name="Picture 3" descr="C:\Users\sasadth\Pictures\Map-of-Bed-Stuy-in-Brooklyn.jp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066800" y="2819400"/>
            <a:ext cx="3505200" cy="3429000"/>
          </a:xfrm>
          <a:prstGeom prst="rect">
            <a:avLst/>
          </a:prstGeom>
          <a:noFill/>
          <a:ln>
            <a:noFill/>
          </a:ln>
        </p:spPr>
      </p:pic>
      <p:pic>
        <p:nvPicPr>
          <p:cNvPr id="5" name="Picture 4" descr="C:\Users\sasadth\Pictures\brownstone.png"/>
          <p:cNvPicPr/>
          <p:nvPr/>
        </p:nvPicPr>
        <p:blipFill>
          <a:blip r:embed="rId3">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648200" y="2819400"/>
            <a:ext cx="3352800" cy="3429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Garden</a:t>
            </a:r>
            <a:endParaRPr lang="en-US" dirty="0"/>
          </a:p>
        </p:txBody>
      </p:sp>
      <p:sp>
        <p:nvSpPr>
          <p:cNvPr id="3" name="Content Placeholder 2"/>
          <p:cNvSpPr>
            <a:spLocks noGrp="1"/>
          </p:cNvSpPr>
          <p:nvPr>
            <p:ph idx="1"/>
          </p:nvPr>
        </p:nvSpPr>
        <p:spPr>
          <a:xfrm>
            <a:off x="381000" y="1295400"/>
            <a:ext cx="8229600" cy="4572000"/>
          </a:xfrm>
        </p:spPr>
        <p:txBody>
          <a:bodyPr>
            <a:normAutofit/>
          </a:bodyPr>
          <a:lstStyle/>
          <a:p>
            <a:r>
              <a:rPr lang="en-US" sz="1800" dirty="0" smtClean="0"/>
              <a:t>Located in the Bedford-Stuyvesant section of Brooklyn, 3,200 square feet.</a:t>
            </a:r>
          </a:p>
          <a:p>
            <a:r>
              <a:rPr lang="en-US" sz="1800" dirty="0" smtClean="0"/>
              <a:t>Has long been known for the large quantities of fruits and vegetables including collard greens, tomatoes, okra, and pole and bush beans. They were cultivated there for many years by local gardeners and shared with senior citizens and others in the community.</a:t>
            </a:r>
          </a:p>
          <a:p>
            <a:r>
              <a:rPr lang="en-US" sz="1800" dirty="0" smtClean="0"/>
              <a:t>Generous contributions were made by Dr. Leslie </a:t>
            </a:r>
            <a:r>
              <a:rPr lang="en-US" sz="1800" dirty="0" err="1" smtClean="0"/>
              <a:t>Dae</a:t>
            </a:r>
            <a:r>
              <a:rPr lang="en-US" sz="1800" dirty="0" smtClean="0"/>
              <a:t> Johnson.</a:t>
            </a:r>
          </a:p>
          <a:p>
            <a:r>
              <a:rPr lang="en-US" sz="1800" dirty="0" smtClean="0"/>
              <a:t>Serves a neighborhood comprised primarily of single and multi-family homes and is within walking distances of several public schools.</a:t>
            </a:r>
          </a:p>
          <a:p>
            <a:endParaRPr lang="en-US" dirty="0"/>
          </a:p>
        </p:txBody>
      </p:sp>
      <p:pic>
        <p:nvPicPr>
          <p:cNvPr id="4" name="Picture 2" descr="http://www.bedstuyblog.com/wp-content/uploads/2007/06/dsc00420.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410200" y="4343400"/>
            <a:ext cx="3733800" cy="25146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isagenixhealth.net/wp-content/uploads/2011/04/iStock_000013944051XSmal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66800" y="228599"/>
            <a:ext cx="2899721" cy="1924051"/>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6" descr="http://www.smartrelationshipadvice.com/wp-content/uploads/relationship-work-out.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48200" y="152424"/>
            <a:ext cx="2973049" cy="1969541"/>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1295400" y="2551837"/>
            <a:ext cx="6858000" cy="1200329"/>
          </a:xfrm>
          <a:prstGeom prst="rect">
            <a:avLst/>
          </a:prstGeom>
        </p:spPr>
        <p:txBody>
          <a:bodyPr wrap="square">
            <a:spAutoFit/>
          </a:bodyPr>
          <a:lstStyle/>
          <a:p>
            <a:r>
              <a:rPr lang="en-US" dirty="0" smtClean="0"/>
              <a:t>People in this community are predominantly African American, white, and recently a high concentration of African Muslims.</a:t>
            </a:r>
            <a:br>
              <a:rPr lang="en-US" dirty="0" smtClean="0"/>
            </a:br>
            <a:r>
              <a:rPr lang="en-US" dirty="0" smtClean="0"/>
              <a:t/>
            </a:r>
            <a:br>
              <a:rPr lang="en-US" dirty="0" smtClean="0"/>
            </a:br>
            <a:r>
              <a:rPr lang="en-US" dirty="0" smtClean="0"/>
              <a:t>The Muslims usually dress in their habit and others casual.</a:t>
            </a:r>
            <a:endParaRPr lang="en-US" dirty="0"/>
          </a:p>
        </p:txBody>
      </p:sp>
      <p:pic>
        <p:nvPicPr>
          <p:cNvPr id="7" name="Picture 8" descr="http://services.juniata.edu/news/articles/images/4341.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46035" y="4491098"/>
            <a:ext cx="1768766" cy="2204223"/>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10" descr="http://www.africanmuslimmen.com/wp-content/uploads/2012/04/Black-Muslim-Man.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953000" y="4495800"/>
            <a:ext cx="1981200" cy="213712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 Gender/ Race statistics</a:t>
            </a:r>
            <a:endParaRPr lang="en-US"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35545" y="1447800"/>
            <a:ext cx="6019800" cy="45145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statistics</a:t>
            </a:r>
            <a:endParaRPr lang="en-US"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tretch>
            <a:fillRect/>
          </a:stretch>
        </p:blipFill>
        <p:spPr bwMode="auto">
          <a:xfrm>
            <a:off x="1524000" y="1882775"/>
            <a:ext cx="6096000" cy="457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services </a:t>
            </a:r>
            <a:endParaRPr lang="en-US" dirty="0"/>
          </a:p>
        </p:txBody>
      </p:sp>
      <p:sp>
        <p:nvSpPr>
          <p:cNvPr id="3" name="Content Placeholder 2"/>
          <p:cNvSpPr>
            <a:spLocks noGrp="1"/>
          </p:cNvSpPr>
          <p:nvPr>
            <p:ph idx="1"/>
          </p:nvPr>
        </p:nvSpPr>
        <p:spPr>
          <a:xfrm>
            <a:off x="457200" y="1600200"/>
            <a:ext cx="3505200" cy="4724400"/>
          </a:xfrm>
        </p:spPr>
        <p:txBody>
          <a:bodyPr>
            <a:normAutofit fontScale="77500" lnSpcReduction="20000"/>
          </a:bodyPr>
          <a:lstStyle/>
          <a:p>
            <a:pPr>
              <a:defRPr/>
            </a:pPr>
            <a:r>
              <a:rPr lang="en-US" dirty="0"/>
              <a:t>There are two EMS centers located in Bedford-Stuyvesant:</a:t>
            </a:r>
          </a:p>
          <a:p>
            <a:pPr>
              <a:defRPr/>
            </a:pPr>
            <a:r>
              <a:rPr lang="en-US" dirty="0"/>
              <a:t>EMS</a:t>
            </a:r>
          </a:p>
          <a:p>
            <a:pPr lvl="1">
              <a:defRPr/>
            </a:pPr>
            <a:r>
              <a:rPr lang="en-US" dirty="0"/>
              <a:t>The Bedford-Stuyvesant Volunteer Ambulance Corps </a:t>
            </a:r>
          </a:p>
          <a:p>
            <a:pPr lvl="2">
              <a:defRPr/>
            </a:pPr>
            <a:r>
              <a:rPr lang="en-US" dirty="0"/>
              <a:t>727 Greene Ave, Brooklyn, NY</a:t>
            </a:r>
          </a:p>
          <a:p>
            <a:pPr marL="114300" indent="0">
              <a:buNone/>
              <a:defRPr/>
            </a:pPr>
            <a:endParaRPr lang="en-US" dirty="0"/>
          </a:p>
          <a:p>
            <a:pPr marL="971550" lvl="1" indent="-457200">
              <a:defRPr/>
            </a:pPr>
            <a:r>
              <a:rPr lang="en-US" dirty="0" err="1"/>
              <a:t>Cherva</a:t>
            </a:r>
            <a:r>
              <a:rPr lang="en-US" dirty="0"/>
              <a:t> </a:t>
            </a:r>
            <a:r>
              <a:rPr lang="en-US" dirty="0" err="1"/>
              <a:t>Hatzalah</a:t>
            </a:r>
            <a:endParaRPr lang="en-US" dirty="0"/>
          </a:p>
          <a:p>
            <a:pPr marL="1371600" lvl="2" indent="-457200">
              <a:defRPr/>
            </a:pPr>
            <a:r>
              <a:rPr lang="nb-NO" dirty="0"/>
              <a:t>518 </a:t>
            </a:r>
            <a:r>
              <a:rPr lang="nb-NO" dirty="0" smtClean="0"/>
              <a:t>Park</a:t>
            </a:r>
            <a:r>
              <a:rPr lang="nb-NO" dirty="0"/>
              <a:t> , Brooklyn, NY</a:t>
            </a:r>
            <a:endParaRPr lang="en-US" dirty="0"/>
          </a:p>
        </p:txBody>
      </p:sp>
      <p:pic>
        <p:nvPicPr>
          <p:cNvPr id="4" name="Picture 2"/>
          <p:cNvPicPr>
            <a:picLocks noChangeAspect="1" noChangeArrowheads="1"/>
          </p:cNvPicPr>
          <p:nvPr/>
        </p:nvPicPr>
        <p:blipFill>
          <a:blip r:embed="rId2"/>
          <a:srcRect/>
          <a:stretch>
            <a:fillRect/>
          </a:stretch>
        </p:blipFill>
        <p:spPr>
          <a:xfrm>
            <a:off x="4624388" y="1447800"/>
            <a:ext cx="4038600" cy="2270125"/>
          </a:xfrm>
          <a:prstGeom prst="rect">
            <a:avLst/>
          </a:prstGeom>
          <a:noFill/>
        </p:spPr>
      </p:pic>
      <p:pic>
        <p:nvPicPr>
          <p:cNvPr id="5" name="Picture 3"/>
          <p:cNvPicPr>
            <a:picLocks noChangeAspect="1" noChangeArrowheads="1"/>
          </p:cNvPicPr>
          <p:nvPr/>
        </p:nvPicPr>
        <p:blipFill>
          <a:blip r:embed="rId3"/>
          <a:srcRect/>
          <a:stretch>
            <a:fillRect/>
          </a:stretch>
        </p:blipFill>
        <p:spPr bwMode="auto">
          <a:xfrm>
            <a:off x="4648200" y="3962400"/>
            <a:ext cx="4038600" cy="22098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04800"/>
            <a:ext cx="3810000" cy="6172200"/>
          </a:xfrm>
        </p:spPr>
        <p:txBody>
          <a:bodyPr>
            <a:normAutofit fontScale="92500" lnSpcReduction="10000"/>
          </a:bodyPr>
          <a:lstStyle/>
          <a:p>
            <a:pPr>
              <a:defRPr/>
            </a:pPr>
            <a:r>
              <a:rPr lang="en-US" dirty="0"/>
              <a:t>Fire Departments:</a:t>
            </a:r>
          </a:p>
          <a:p>
            <a:pPr lvl="1">
              <a:defRPr/>
            </a:pPr>
            <a:r>
              <a:rPr lang="en-US" dirty="0"/>
              <a:t>Engine 222/Battalion 37	32 Ralph Avenue</a:t>
            </a:r>
          </a:p>
          <a:p>
            <a:pPr lvl="1">
              <a:defRPr/>
            </a:pPr>
            <a:endParaRPr lang="en-US" dirty="0"/>
          </a:p>
          <a:p>
            <a:pPr lvl="1">
              <a:defRPr/>
            </a:pPr>
            <a:endParaRPr lang="en-US" dirty="0"/>
          </a:p>
          <a:p>
            <a:pPr lvl="1">
              <a:defRPr/>
            </a:pPr>
            <a:r>
              <a:rPr lang="en-US" dirty="0"/>
              <a:t>Engine 214/Ladder 111	495 Hancock Street</a:t>
            </a:r>
          </a:p>
          <a:p>
            <a:pPr lvl="1">
              <a:defRPr/>
            </a:pPr>
            <a:endParaRPr lang="en-US" dirty="0"/>
          </a:p>
          <a:p>
            <a:pPr lvl="1">
              <a:defRPr/>
            </a:pPr>
            <a:endParaRPr lang="en-US" dirty="0"/>
          </a:p>
          <a:p>
            <a:pPr lvl="1">
              <a:defRPr/>
            </a:pPr>
            <a:endParaRPr lang="en-US" dirty="0"/>
          </a:p>
          <a:p>
            <a:pPr lvl="1">
              <a:defRPr/>
            </a:pPr>
            <a:r>
              <a:rPr lang="en-US" dirty="0"/>
              <a:t>Engine 217	</a:t>
            </a:r>
          </a:p>
          <a:p>
            <a:pPr marL="457200" lvl="1" indent="0">
              <a:buNone/>
              <a:defRPr/>
            </a:pPr>
            <a:r>
              <a:rPr lang="en-US" dirty="0"/>
              <a:t>       940 </a:t>
            </a:r>
            <a:r>
              <a:rPr lang="en-US" dirty="0" err="1"/>
              <a:t>Dekalb</a:t>
            </a:r>
            <a:r>
              <a:rPr lang="en-US" dirty="0"/>
              <a:t> Avenue</a:t>
            </a:r>
          </a:p>
          <a:p>
            <a:endParaRPr lang="en-US" dirty="0"/>
          </a:p>
        </p:txBody>
      </p:sp>
      <p:pic>
        <p:nvPicPr>
          <p:cNvPr id="4" name="Picture 2"/>
          <p:cNvPicPr>
            <a:picLocks noChangeAspect="1" noChangeArrowheads="1"/>
          </p:cNvPicPr>
          <p:nvPr/>
        </p:nvPicPr>
        <p:blipFill>
          <a:blip r:embed="rId2"/>
          <a:srcRect/>
          <a:stretch>
            <a:fillRect/>
          </a:stretch>
        </p:blipFill>
        <p:spPr>
          <a:xfrm>
            <a:off x="5257800" y="76200"/>
            <a:ext cx="3657600" cy="2438400"/>
          </a:xfrm>
          <a:prstGeom prst="rect">
            <a:avLst/>
          </a:prstGeom>
          <a:noFill/>
        </p:spPr>
      </p:pic>
      <p:pic>
        <p:nvPicPr>
          <p:cNvPr id="5" name="Picture 3"/>
          <p:cNvPicPr>
            <a:picLocks noChangeAspect="1" noChangeArrowheads="1"/>
          </p:cNvPicPr>
          <p:nvPr/>
        </p:nvPicPr>
        <p:blipFill>
          <a:blip r:embed="rId3"/>
          <a:srcRect/>
          <a:stretch>
            <a:fillRect/>
          </a:stretch>
        </p:blipFill>
        <p:spPr bwMode="auto">
          <a:xfrm>
            <a:off x="5334000" y="2667000"/>
            <a:ext cx="3630612" cy="2084388"/>
          </a:xfrm>
          <a:prstGeom prst="rect">
            <a:avLst/>
          </a:prstGeom>
          <a:noFill/>
          <a:ln w="9525">
            <a:noFill/>
            <a:miter lim="800000"/>
            <a:headEnd/>
            <a:tailEnd/>
          </a:ln>
          <a:effectLst/>
        </p:spPr>
      </p:pic>
      <p:pic>
        <p:nvPicPr>
          <p:cNvPr id="6" name="Picture 4"/>
          <p:cNvPicPr>
            <a:picLocks noChangeAspect="1" noChangeArrowheads="1"/>
          </p:cNvPicPr>
          <p:nvPr/>
        </p:nvPicPr>
        <p:blipFill>
          <a:blip r:embed="rId4"/>
          <a:srcRect/>
          <a:stretch>
            <a:fillRect/>
          </a:stretch>
        </p:blipFill>
        <p:spPr bwMode="auto">
          <a:xfrm>
            <a:off x="5284788" y="4697413"/>
            <a:ext cx="3630612" cy="2008187"/>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p:txBody>
          <a:bodyPr>
            <a:normAutofit lnSpcReduction="10000"/>
          </a:bodyPr>
          <a:lstStyle/>
          <a:p>
            <a:r>
              <a:rPr lang="en-US" dirty="0" smtClean="0"/>
              <a:t>Police:</a:t>
            </a:r>
          </a:p>
          <a:p>
            <a:pPr lvl="1"/>
            <a:r>
              <a:rPr lang="en-US" dirty="0" smtClean="0"/>
              <a:t>79th Precinct               263 Tompkins Avenue</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r>
              <a:rPr lang="en-US" dirty="0" smtClean="0"/>
              <a:t>81st Precinct                  30 Ralph Avenue</a:t>
            </a:r>
          </a:p>
          <a:p>
            <a:endParaRPr lang="en-US" dirty="0"/>
          </a:p>
        </p:txBody>
      </p:sp>
      <p:pic>
        <p:nvPicPr>
          <p:cNvPr id="10" name="Picture 2"/>
          <p:cNvPicPr>
            <a:picLocks noGrp="1" noChangeAspect="1" noChangeArrowheads="1"/>
          </p:cNvPicPr>
          <p:nvPr>
            <p:ph sz="half" idx="2"/>
          </p:nvPr>
        </p:nvPicPr>
        <p:blipFill>
          <a:blip r:embed="rId2"/>
          <a:srcRect/>
          <a:stretch>
            <a:fillRect/>
          </a:stretch>
        </p:blipFill>
        <p:spPr>
          <a:xfrm>
            <a:off x="4648200" y="457200"/>
            <a:ext cx="3657600" cy="2926080"/>
          </a:xfrm>
          <a:noFill/>
        </p:spPr>
      </p:pic>
      <p:pic>
        <p:nvPicPr>
          <p:cNvPr id="11" name="Picture 3"/>
          <p:cNvPicPr>
            <a:picLocks noChangeAspect="1" noChangeArrowheads="1"/>
          </p:cNvPicPr>
          <p:nvPr/>
        </p:nvPicPr>
        <p:blipFill>
          <a:blip r:embed="rId3"/>
          <a:srcRect/>
          <a:stretch>
            <a:fillRect/>
          </a:stretch>
        </p:blipFill>
        <p:spPr bwMode="auto">
          <a:xfrm>
            <a:off x="4419600" y="3657600"/>
            <a:ext cx="4191000" cy="28956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533400"/>
            <a:ext cx="4038600" cy="5592763"/>
          </a:xfrm>
        </p:spPr>
        <p:txBody>
          <a:bodyPr>
            <a:normAutofit lnSpcReduction="10000"/>
          </a:bodyPr>
          <a:lstStyle/>
          <a:p>
            <a:r>
              <a:rPr lang="en-US" dirty="0" smtClean="0"/>
              <a:t>Shelters:</a:t>
            </a:r>
          </a:p>
          <a:p>
            <a:pPr lvl="1"/>
            <a:r>
              <a:rPr lang="en-US" dirty="0" smtClean="0"/>
              <a:t>Paul J. Cooper Center for Human Services          510 Gates Ave</a:t>
            </a:r>
          </a:p>
          <a:p>
            <a:pPr lvl="1"/>
            <a:r>
              <a:rPr lang="en-US" dirty="0" smtClean="0"/>
              <a:t>Wayside Macdonough Residence                     771 </a:t>
            </a:r>
            <a:r>
              <a:rPr lang="en-US" dirty="0" err="1" smtClean="0"/>
              <a:t>MacDonough</a:t>
            </a:r>
            <a:r>
              <a:rPr lang="en-US" dirty="0" smtClean="0"/>
              <a:t> St</a:t>
            </a:r>
          </a:p>
          <a:p>
            <a:pPr lvl="1"/>
            <a:r>
              <a:rPr lang="en-US" dirty="0" smtClean="0"/>
              <a:t>Healthy Living Housing 398 Bainbridge St</a:t>
            </a:r>
          </a:p>
          <a:p>
            <a:pPr lvl="1"/>
            <a:r>
              <a:rPr lang="en-US" dirty="0" smtClean="0"/>
              <a:t>Lexington Ave </a:t>
            </a:r>
            <a:r>
              <a:rPr lang="en-US" dirty="0" err="1" smtClean="0"/>
              <a:t>Womans</a:t>
            </a:r>
            <a:r>
              <a:rPr lang="en-US" dirty="0" smtClean="0"/>
              <a:t> Shelter                             85 Lexington Ave</a:t>
            </a:r>
          </a:p>
          <a:p>
            <a:endParaRPr lang="en-US" dirty="0"/>
          </a:p>
        </p:txBody>
      </p:sp>
      <p:pic>
        <p:nvPicPr>
          <p:cNvPr id="6" name="Picture 4" descr="http://o.aolcdn.com/dims-shared/dims3/PATCH/quality/82/resize/1249x439%5E/http:/hss-prod.hss.aol.com/hss/storage/patch/f3762c42edf696857264a4063c367dd3"/>
          <p:cNvPicPr>
            <a:picLocks noGrp="1" noChangeAspect="1" noChangeArrowheads="1"/>
          </p:cNvPicPr>
          <p:nvPr>
            <p:ph sz="half" idx="2"/>
          </p:nvPr>
        </p:nvPicPr>
        <p:blipFill>
          <a:blip r:embed="rId2"/>
          <a:srcRect/>
          <a:stretch>
            <a:fillRect/>
          </a:stretch>
        </p:blipFill>
        <p:spPr bwMode="auto">
          <a:xfrm>
            <a:off x="4648199" y="2286000"/>
            <a:ext cx="4222011" cy="1828800"/>
          </a:xfrm>
          <a:prstGeom prst="rect">
            <a:avLst/>
          </a:prstGeom>
          <a:noFill/>
          <a:ln w="9525">
            <a:noFill/>
            <a:miter lim="800000"/>
            <a:headEnd/>
            <a:tailEnd/>
          </a:ln>
        </p:spPr>
      </p:pic>
      <p:pic>
        <p:nvPicPr>
          <p:cNvPr id="5" name="Picture 2"/>
          <p:cNvPicPr>
            <a:picLocks noChangeAspect="1" noChangeArrowheads="1"/>
          </p:cNvPicPr>
          <p:nvPr/>
        </p:nvPicPr>
        <p:blipFill>
          <a:blip r:embed="rId3"/>
          <a:srcRect/>
          <a:stretch>
            <a:fillRect/>
          </a:stretch>
        </p:blipFill>
        <p:spPr>
          <a:xfrm>
            <a:off x="4572000" y="152400"/>
            <a:ext cx="4343400" cy="2057400"/>
          </a:xfrm>
          <a:prstGeom prst="rect">
            <a:avLst/>
          </a:prstGeom>
          <a:noFill/>
        </p:spPr>
      </p:pic>
      <p:pic>
        <p:nvPicPr>
          <p:cNvPr id="7" name="Picture 6" descr="http://farm4.staticflickr.com/3300/3595457067_3b43718d54_z.jpg?zz=1"/>
          <p:cNvPicPr>
            <a:picLocks noChangeAspect="1" noChangeArrowheads="1"/>
          </p:cNvPicPr>
          <p:nvPr/>
        </p:nvPicPr>
        <p:blipFill>
          <a:blip r:embed="rId4"/>
          <a:srcRect/>
          <a:stretch>
            <a:fillRect/>
          </a:stretch>
        </p:blipFill>
        <p:spPr bwMode="auto">
          <a:xfrm>
            <a:off x="4572000" y="4419600"/>
            <a:ext cx="4392613" cy="21336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Shopping/common areas </a:t>
            </a:r>
            <a:endParaRPr lang="en-US" dirty="0"/>
          </a:p>
        </p:txBody>
      </p:sp>
      <p:sp>
        <p:nvSpPr>
          <p:cNvPr id="3" name="Content Placeholder 2"/>
          <p:cNvSpPr>
            <a:spLocks noGrp="1"/>
          </p:cNvSpPr>
          <p:nvPr>
            <p:ph sz="half" idx="1"/>
          </p:nvPr>
        </p:nvSpPr>
        <p:spPr/>
        <p:txBody>
          <a:bodyPr>
            <a:normAutofit fontScale="70000" lnSpcReduction="20000"/>
          </a:bodyPr>
          <a:lstStyle/>
          <a:p>
            <a:pPr>
              <a:defRPr/>
            </a:pPr>
            <a:r>
              <a:rPr lang="en-US" dirty="0"/>
              <a:t>Types of eateries/restaurants:</a:t>
            </a:r>
          </a:p>
          <a:p>
            <a:pPr lvl="1">
              <a:defRPr/>
            </a:pPr>
            <a:r>
              <a:rPr lang="en-US" dirty="0"/>
              <a:t>Bedford-Stuyvesant has an arrangement of eclectic restaurants that cater to different palates from southern soul to French style. In this neighborhood there is also fast-food, Chinese food, pizza shops, and coffee cafes.                Prices for the foods listed are reasonable and cheap. Bedford-Stuyvesant include a thriving donut shop called Dough and an organic ice-cream shop called Frozen Social. Bed-</a:t>
            </a:r>
            <a:r>
              <a:rPr lang="en-US" dirty="0" err="1"/>
              <a:t>Stuy</a:t>
            </a:r>
            <a:r>
              <a:rPr lang="en-US" dirty="0"/>
              <a:t> really has something to offer for</a:t>
            </a:r>
          </a:p>
        </p:txBody>
      </p:sp>
      <p:sp>
        <p:nvSpPr>
          <p:cNvPr id="4" name="Content Placeholder 3"/>
          <p:cNvSpPr>
            <a:spLocks noGrp="1"/>
          </p:cNvSpPr>
          <p:nvPr>
            <p:ph sz="half" idx="2"/>
          </p:nvPr>
        </p:nvSpPr>
        <p:spPr/>
        <p:txBody>
          <a:bodyPr>
            <a:normAutofit fontScale="70000" lnSpcReduction="20000"/>
          </a:bodyPr>
          <a:lstStyle/>
          <a:p>
            <a:pPr>
              <a:defRPr/>
            </a:pPr>
            <a:r>
              <a:rPr lang="en-US" dirty="0"/>
              <a:t>Stores and theatres:</a:t>
            </a:r>
          </a:p>
          <a:p>
            <a:pPr lvl="1">
              <a:defRPr/>
            </a:pPr>
            <a:r>
              <a:rPr lang="en-US" dirty="0"/>
              <a:t>Bedford Stuyvesant has a high number of corner deli’s for everyday groceries. Also supermarkets are readily available in the neighborhood. There are clothing stores popular on Fulton St. Unfortunately there are no movie theaters located here. Access to these stores are easily obtained by bus, train and car. Prices are also very reasonable.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sz="half" idx="1"/>
          </p:nvPr>
        </p:nvPicPr>
        <p:blipFill>
          <a:blip r:embed="rId2"/>
          <a:srcRect/>
          <a:stretch>
            <a:fillRect/>
          </a:stretch>
        </p:blipFill>
        <p:spPr>
          <a:xfrm>
            <a:off x="457200" y="685800"/>
            <a:ext cx="4038600" cy="4523581"/>
          </a:xfrm>
          <a:noFill/>
        </p:spPr>
      </p:pic>
      <p:pic>
        <p:nvPicPr>
          <p:cNvPr id="6" name="Picture 3"/>
          <p:cNvPicPr>
            <a:picLocks noGrp="1" noChangeAspect="1" noChangeArrowheads="1"/>
          </p:cNvPicPr>
          <p:nvPr>
            <p:ph sz="half" idx="2"/>
          </p:nvPr>
        </p:nvPicPr>
        <p:blipFill>
          <a:blip r:embed="rId3"/>
          <a:srcRect/>
          <a:stretch>
            <a:fillRect/>
          </a:stretch>
        </p:blipFill>
        <p:spPr>
          <a:xfrm>
            <a:off x="4572000" y="762000"/>
            <a:ext cx="4038600" cy="4419599"/>
          </a:xfrm>
          <a:noFill/>
        </p:spPr>
      </p:pic>
      <p:sp>
        <p:nvSpPr>
          <p:cNvPr id="7" name="Rectangle 6"/>
          <p:cNvSpPr/>
          <p:nvPr/>
        </p:nvSpPr>
        <p:spPr>
          <a:xfrm>
            <a:off x="762000" y="5486400"/>
            <a:ext cx="3509294" cy="369332"/>
          </a:xfrm>
          <a:prstGeom prst="rect">
            <a:avLst/>
          </a:prstGeom>
        </p:spPr>
        <p:txBody>
          <a:bodyPr wrap="square">
            <a:spAutoFit/>
          </a:bodyPr>
          <a:lstStyle/>
          <a:p>
            <a:r>
              <a:rPr lang="en-US" dirty="0" smtClean="0"/>
              <a:t>The donut shop, Dough in Bed-</a:t>
            </a:r>
            <a:r>
              <a:rPr lang="en-US" dirty="0" err="1" smtClean="0"/>
              <a:t>Stuy</a:t>
            </a:r>
            <a:endParaRPr lang="en-US" dirty="0"/>
          </a:p>
        </p:txBody>
      </p:sp>
      <p:sp>
        <p:nvSpPr>
          <p:cNvPr id="8" name="Rectangle 7"/>
          <p:cNvSpPr/>
          <p:nvPr/>
        </p:nvSpPr>
        <p:spPr>
          <a:xfrm>
            <a:off x="4343400" y="5562600"/>
            <a:ext cx="4572000" cy="646331"/>
          </a:xfrm>
          <a:prstGeom prst="rect">
            <a:avLst/>
          </a:prstGeom>
        </p:spPr>
        <p:txBody>
          <a:bodyPr>
            <a:spAutoFit/>
          </a:bodyPr>
          <a:lstStyle/>
          <a:p>
            <a:r>
              <a:rPr lang="en-US" dirty="0" smtClean="0"/>
              <a:t>Shops along Fulton Street in Bedford-Stuyvesant, Brooklyn</a:t>
            </a:r>
            <a:endParaRPr lang="en-US" dirty="0"/>
          </a:p>
        </p:txBody>
      </p:sp>
    </p:spTree>
  </p:cSld>
  <p:clrMapOvr>
    <a:masterClrMapping/>
  </p:clrMapOvr>
</p:sld>
</file>

<file path=ppt/slides/slide2.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flipH="false" flipV="false">
          <a:off y="0" x="0"/>
          <a:ext cy="0" cx="0"/>
          <a:chOff y="0" x="0"/>
          <a:chExt cy="0" cx="0"/>
        </a:xfrm>
      </p:grpSpPr>
      <p:sp>
        <p:nvSpPr>
          <p:cNvPr id="2" name="Title 1"/>
          <p:cNvSpPr>
            <a:spLocks noGrp="1"/>
          </p:cNvSpPr>
          <p:nvPr>
            <p:ph type="title"/>
          </p:nvPr>
        </p:nvSpPr>
        <p:spPr/>
        <p:txBody>
          <a:bodyPr/>
          <a:lstStyle/>
          <a:p>
            <a:r>
              <a:rPr dirty="0" lang="en-US" smtClean="0"/>
              <a:t>Bedford Stuyvesant </a:t>
            </a:r>
            <a:endParaRPr dirty="0" lang="en-US"/>
          </a:p>
        </p:txBody>
      </p:sp>
      <p:sp>
        <p:nvSpPr>
          <p:cNvPr id="3" name="Content Placeholder 2"/>
          <p:cNvSpPr>
            <a:spLocks noGrp="1"/>
          </p:cNvSpPr>
          <p:nvPr>
            <p:ph idx="1"/>
          </p:nvPr>
        </p:nvSpPr>
        <p:spPr>
          <a:xfrm flipH="false" flipV="false">
            <a:off y="1371600" x="381000"/>
            <a:ext cy="4572000" cx="8229600"/>
          </a:xfrm>
        </p:spPr>
        <p:txBody>
          <a:bodyPr>
            <a:normAutofit/>
          </a:bodyPr>
          <a:lstStyle/>
          <a:p>
            <a:r>
              <a:rPr dirty="0" sz="2000" lang="en-US" smtClean="0"/>
              <a:t>We assessed the Bedford Stuyvesant community in Brooklyn, New York. Commonly abbreviated as Bed-</a:t>
            </a:r>
            <a:r>
              <a:rPr err="true" dirty="0" sz="2000" lang="en-US" smtClean="0"/>
              <a:t>Stuy</a:t>
            </a:r>
            <a:r>
              <a:rPr dirty="0" sz="2000" lang="en-US" smtClean="0"/>
              <a:t>, this area was formed in 1930 and is located in the middle of the borough. Its bordering neighborhoods include Williamsburg located to the north, Crown Heights located to the south</a:t>
            </a:r>
            <a:r>
              <a:rPr dirty="0" sz="2000" lang="en-US" smtClean="0"/>
              <a:t>, along with Bushwick and Clinton Hill located to the east and west respectively. This neighborhood is primarily residential and has been noted for its distinctive brownstone style houses, lining many of blocks.</a:t>
            </a:r>
            <a:endParaRPr dirty="0" sz="2000" lang="en-US"/>
          </a:p>
        </p:txBody>
      </p:sp>
      <p:pic>
        <p:nvPicPr>
          <p:cNvPr id="36866" descr="http://cultureserve.net/blog/wp-content/Issue14/RL_BlockParty2007.jpg" name="Picture 2"/>
          <p:cNvPicPr>
            <a:picLocks noChangeAspect="1" noChangeArrowheads="1"/>
          </p:cNvPicPr>
          <p:nvPr/>
        </p:nvPicPr>
        <p:blipFill>
          <a:blip r:embed="rId2"/>
          <a:srcRect/>
          <a:stretch>
            <a:fillRect/>
          </a:stretch>
        </p:blipFill>
        <p:spPr bwMode="auto">
          <a:xfrm flipH="false" flipV="false">
            <a:off y="4267200" x="2286000"/>
            <a:ext cy="2590800" cx="459105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a:t>
            </a:r>
            <a:endParaRPr lang="en-US" dirty="0"/>
          </a:p>
        </p:txBody>
      </p:sp>
      <p:sp>
        <p:nvSpPr>
          <p:cNvPr id="3" name="Content Placeholder 2"/>
          <p:cNvSpPr>
            <a:spLocks noGrp="1"/>
          </p:cNvSpPr>
          <p:nvPr>
            <p:ph sz="half" idx="1"/>
          </p:nvPr>
        </p:nvSpPr>
        <p:spPr/>
        <p:txBody>
          <a:bodyPr>
            <a:normAutofit fontScale="62500" lnSpcReduction="20000"/>
          </a:bodyPr>
          <a:lstStyle/>
          <a:p>
            <a:pPr>
              <a:defRPr/>
            </a:pPr>
            <a:r>
              <a:rPr lang="en-US" dirty="0"/>
              <a:t>Availability: </a:t>
            </a:r>
          </a:p>
          <a:p>
            <a:pPr lvl="1">
              <a:defRPr/>
            </a:pPr>
            <a:r>
              <a:rPr lang="en-US" dirty="0"/>
              <a:t>The A and C trains run along Fulton Street and take you straight to Lower Manhattan, while the G train goes to Queens, and the J &amp; M trains take you through Williamsburg to Lower and Midtown Manhattan. Bedford-Stuyvesant also has two LIRR stations, </a:t>
            </a:r>
            <a:r>
              <a:rPr lang="en-US" dirty="0" err="1"/>
              <a:t>Nostrand</a:t>
            </a:r>
            <a:r>
              <a:rPr lang="en-US" dirty="0"/>
              <a:t> Avenue and East New York, where you can catch a train to Long Island to visit one of the many great beaches there and the bus system B26 15,43,52,47,46,54, 44,48,38. There are also hailing cabs and $1 cabs. These modes of transportation are fast and can take anyone to anywhere else in New York.</a:t>
            </a:r>
          </a:p>
          <a:p>
            <a:endParaRPr lang="en-US" dirty="0"/>
          </a:p>
        </p:txBody>
      </p:sp>
      <p:sp>
        <p:nvSpPr>
          <p:cNvPr id="4" name="Content Placeholder 3"/>
          <p:cNvSpPr>
            <a:spLocks noGrp="1"/>
          </p:cNvSpPr>
          <p:nvPr>
            <p:ph sz="half" idx="2"/>
          </p:nvPr>
        </p:nvSpPr>
        <p:spPr/>
        <p:txBody>
          <a:bodyPr>
            <a:normAutofit fontScale="62500" lnSpcReduction="20000"/>
          </a:bodyPr>
          <a:lstStyle/>
          <a:p>
            <a:pPr>
              <a:defRPr/>
            </a:pPr>
            <a:r>
              <a:rPr lang="en-US" dirty="0"/>
              <a:t>Avenues/Highways:</a:t>
            </a:r>
          </a:p>
          <a:p>
            <a:pPr lvl="1">
              <a:defRPr/>
            </a:pPr>
            <a:r>
              <a:rPr lang="en-US" dirty="0"/>
              <a:t>Avenues: Bedford, </a:t>
            </a:r>
            <a:r>
              <a:rPr lang="en-US" dirty="0" err="1"/>
              <a:t>Dekalb</a:t>
            </a:r>
            <a:r>
              <a:rPr lang="en-US" dirty="0"/>
              <a:t>, </a:t>
            </a:r>
            <a:r>
              <a:rPr lang="en-US" dirty="0" err="1"/>
              <a:t>Nostrand</a:t>
            </a:r>
            <a:r>
              <a:rPr lang="en-US" dirty="0"/>
              <a:t>, Lewis, Atlantic, Park, Flushing.</a:t>
            </a:r>
          </a:p>
          <a:p>
            <a:pPr lvl="1">
              <a:defRPr/>
            </a:pPr>
            <a:r>
              <a:rPr lang="en-US" dirty="0"/>
              <a:t>Highways: There are no highways running through Bedford Stuyvesant</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of the Community</a:t>
            </a:r>
            <a:endParaRPr lang="en-US" dirty="0"/>
          </a:p>
        </p:txBody>
      </p:sp>
      <p:sp>
        <p:nvSpPr>
          <p:cNvPr id="3" name="Content Placeholder 2"/>
          <p:cNvSpPr>
            <a:spLocks noGrp="1"/>
          </p:cNvSpPr>
          <p:nvPr>
            <p:ph idx="1"/>
          </p:nvPr>
        </p:nvSpPr>
        <p:spPr/>
        <p:txBody>
          <a:bodyPr>
            <a:normAutofit/>
          </a:bodyPr>
          <a:lstStyle/>
          <a:p>
            <a:r>
              <a:rPr lang="en-US" sz="2200" dirty="0" smtClean="0"/>
              <a:t>30% of adults in Bedford-Stuyvesant are obese, compared with 20% in New York City as whole. </a:t>
            </a:r>
          </a:p>
          <a:p>
            <a:r>
              <a:rPr lang="en-US" sz="2200" dirty="0" smtClean="0"/>
              <a:t>About 12% of adults in Bedford-Stuyvesant have diabetes, compared with 9% citywide.</a:t>
            </a:r>
          </a:p>
          <a:p>
            <a:r>
              <a:rPr lang="en-US" sz="2200" dirty="0" smtClean="0"/>
              <a:t>The reason for more obesity in low-income neighborhoods may be twofold: fewer safe places to exercise, such as parks, and less access to healthy food, including fresh fruits and vegetables.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200" dirty="0" smtClean="0"/>
              <a:t>Based on a community assessment that was conducted Bedford-Stuyvesant has approximately 373 food stores, and Bodegas are the most common in the neighborhood.</a:t>
            </a:r>
          </a:p>
          <a:p>
            <a:r>
              <a:rPr lang="en-US" sz="2200" dirty="0" smtClean="0"/>
              <a:t>They offer convenient locations and hours, but are more expensive and have a much narrower product selection than most other stores. </a:t>
            </a:r>
          </a:p>
          <a:p>
            <a:r>
              <a:rPr lang="en-US" sz="2200" dirty="0" smtClean="0"/>
              <a:t>Supermarkets have lower prices and a wider selection of food, but are less conveniently located.</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l="8138" r="8138"/>
          <a:stretch>
            <a:fillRect/>
          </a:stretch>
        </p:blipFill>
        <p:spPr bwMode="auto">
          <a:xfrm>
            <a:off x="1600200" y="457200"/>
            <a:ext cx="6034547" cy="4525963"/>
          </a:xfrm>
          <a:prstGeom prst="rect">
            <a:avLst/>
          </a:prstGeom>
          <a:noFill/>
          <a:ln w="9525">
            <a:noFill/>
            <a:miter lim="800000"/>
            <a:headEnd/>
            <a:tailEnd/>
          </a:ln>
        </p:spPr>
      </p:pic>
      <p:sp>
        <p:nvSpPr>
          <p:cNvPr id="5" name="Rectangle 4"/>
          <p:cNvSpPr/>
          <p:nvPr/>
        </p:nvSpPr>
        <p:spPr>
          <a:xfrm>
            <a:off x="2286000" y="5105400"/>
            <a:ext cx="4572000" cy="646331"/>
          </a:xfrm>
          <a:prstGeom prst="rect">
            <a:avLst/>
          </a:prstGeom>
        </p:spPr>
        <p:txBody>
          <a:bodyPr>
            <a:spAutoFit/>
          </a:bodyPr>
          <a:lstStyle/>
          <a:p>
            <a:r>
              <a:rPr lang="en-US" b="1" dirty="0" smtClean="0"/>
              <a:t>Bodegas far outnumber supermarkets in Bedford-Stuyvesant and Bushwick.</a:t>
            </a:r>
            <a:endParaRPr lang="en-US" b="1" dirty="0"/>
          </a:p>
        </p:txBody>
      </p:sp>
      <p:sp>
        <p:nvSpPr>
          <p:cNvPr id="6" name="Rectangle 5"/>
          <p:cNvSpPr/>
          <p:nvPr/>
        </p:nvSpPr>
        <p:spPr>
          <a:xfrm>
            <a:off x="2286000" y="5638800"/>
            <a:ext cx="4572000" cy="646331"/>
          </a:xfrm>
          <a:prstGeom prst="rect">
            <a:avLst/>
          </a:prstGeom>
        </p:spPr>
        <p:txBody>
          <a:bodyPr>
            <a:spAutoFit/>
          </a:bodyPr>
          <a:lstStyle/>
          <a:p>
            <a:r>
              <a:rPr lang="en-US" dirty="0" smtClean="0"/>
              <a:t>Blue triangles represent  Supermarkets.</a:t>
            </a:r>
          </a:p>
          <a:p>
            <a:r>
              <a:rPr lang="en-US" dirty="0" smtClean="0"/>
              <a:t>Orange triangles represent Bodegas.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Status cont’d</a:t>
            </a:r>
            <a:endParaRPr lang="en-US" dirty="0"/>
          </a:p>
        </p:txBody>
      </p:sp>
      <p:sp>
        <p:nvSpPr>
          <p:cNvPr id="3" name="Content Placeholder 2"/>
          <p:cNvSpPr>
            <a:spLocks noGrp="1"/>
          </p:cNvSpPr>
          <p:nvPr>
            <p:ph idx="1"/>
          </p:nvPr>
        </p:nvSpPr>
        <p:spPr/>
        <p:txBody>
          <a:bodyPr>
            <a:normAutofit/>
          </a:bodyPr>
          <a:lstStyle/>
          <a:p>
            <a:r>
              <a:rPr lang="en-US" sz="2000" dirty="0" smtClean="0"/>
              <a:t>Most storefronts in Bedford-Stuyvesant (about 90%) feature ads. The most common are for less-healthy, sugar-added juices, energy drinks, and sodas. </a:t>
            </a:r>
          </a:p>
          <a:p>
            <a:r>
              <a:rPr lang="en-US" sz="2000" dirty="0" smtClean="0"/>
              <a:t>More than half advertise alcoholic beverages, especially beer, but ads for water and diet soda are rare.</a:t>
            </a:r>
          </a:p>
          <a:p>
            <a:r>
              <a:rPr lang="en-US" sz="2000" dirty="0" smtClean="0"/>
              <a:t>In Bedford-Stuyvesant, 44% of stores display cigarette ads.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l="7876" r="7876"/>
          <a:stretch>
            <a:fillRect/>
          </a:stretch>
        </p:blipFill>
        <p:spPr bwMode="auto">
          <a:xfrm>
            <a:off x="1752600" y="533400"/>
            <a:ext cx="5994393" cy="4495800"/>
          </a:xfrm>
          <a:prstGeom prst="rect">
            <a:avLst/>
          </a:prstGeom>
          <a:noFill/>
          <a:ln w="9525">
            <a:noFill/>
            <a:miter lim="800000"/>
            <a:headEnd/>
            <a:tailEnd/>
          </a:ln>
        </p:spPr>
      </p:pic>
      <p:sp>
        <p:nvSpPr>
          <p:cNvPr id="5" name="Rectangle 4"/>
          <p:cNvSpPr/>
          <p:nvPr/>
        </p:nvSpPr>
        <p:spPr>
          <a:xfrm>
            <a:off x="1905000" y="5334000"/>
            <a:ext cx="4572000" cy="646331"/>
          </a:xfrm>
          <a:prstGeom prst="rect">
            <a:avLst/>
          </a:prstGeom>
        </p:spPr>
        <p:txBody>
          <a:bodyPr>
            <a:spAutoFit/>
          </a:bodyPr>
          <a:lstStyle/>
          <a:p>
            <a:r>
              <a:rPr lang="en-US" b="1" dirty="0" smtClean="0"/>
              <a:t>Stores advertising cigarettes are located near every elementary school</a:t>
            </a:r>
            <a:endParaRPr lang="en-US" b="1" dirty="0"/>
          </a:p>
        </p:txBody>
      </p:sp>
      <p:sp>
        <p:nvSpPr>
          <p:cNvPr id="6" name="Rectangle 5"/>
          <p:cNvSpPr/>
          <p:nvPr/>
        </p:nvSpPr>
        <p:spPr>
          <a:xfrm>
            <a:off x="1981200" y="5943600"/>
            <a:ext cx="4572000" cy="584775"/>
          </a:xfrm>
          <a:prstGeom prst="rect">
            <a:avLst/>
          </a:prstGeom>
        </p:spPr>
        <p:txBody>
          <a:bodyPr>
            <a:spAutoFit/>
          </a:bodyPr>
          <a:lstStyle/>
          <a:p>
            <a:r>
              <a:rPr lang="en-US" sz="1400" dirty="0" smtClean="0"/>
              <a:t>*Food stores with cigarette ads.</a:t>
            </a:r>
          </a:p>
          <a:p>
            <a:r>
              <a:rPr lang="en-US" sz="1400" dirty="0" smtClean="0"/>
              <a:t>Flags: Elementary schools</a:t>
            </a:r>
            <a:r>
              <a:rPr lang="en-US" dirty="0" smtClean="0"/>
              <a:t>.</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Status cont’d</a:t>
            </a:r>
            <a:endParaRPr lang="en-US" dirty="0"/>
          </a:p>
        </p:txBody>
      </p:sp>
      <p:sp>
        <p:nvSpPr>
          <p:cNvPr id="3" name="Content Placeholder 2"/>
          <p:cNvSpPr>
            <a:spLocks noGrp="1"/>
          </p:cNvSpPr>
          <p:nvPr>
            <p:ph idx="1"/>
          </p:nvPr>
        </p:nvSpPr>
        <p:spPr/>
        <p:txBody>
          <a:bodyPr>
            <a:normAutofit/>
          </a:bodyPr>
          <a:lstStyle/>
          <a:p>
            <a:r>
              <a:rPr lang="en-US" sz="2200" dirty="0" smtClean="0"/>
              <a:t>Most restaurants (73%) offer only take-out service.</a:t>
            </a:r>
          </a:p>
          <a:p>
            <a:r>
              <a:rPr lang="en-US" sz="2200" dirty="0" smtClean="0"/>
              <a:t>There are 94 restaurants in Bedford-Stuyvesant and the most common foods served are Chinese, Latin American, and pizza. </a:t>
            </a:r>
          </a:p>
          <a:p>
            <a:r>
              <a:rPr lang="en-US" sz="2200" dirty="0" smtClean="0"/>
              <a:t>National fast-food chains, such as McDonald’s and Kentucky Fried Chicken, represent 13% of restaurants in the community.</a:t>
            </a:r>
          </a:p>
          <a:p>
            <a:r>
              <a:rPr lang="en-US" sz="2200" dirty="0" smtClean="0"/>
              <a:t>New Yorkers eat out and take out frequently. Any strategy for healthy eating should take local restaurants into account.</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Strength and Weaknesses</a:t>
            </a:r>
            <a:endParaRPr lang="en-US" dirty="0"/>
          </a:p>
        </p:txBody>
      </p:sp>
      <p:sp>
        <p:nvSpPr>
          <p:cNvPr id="3" name="Content Placeholder 2"/>
          <p:cNvSpPr>
            <a:spLocks noGrp="1"/>
          </p:cNvSpPr>
          <p:nvPr>
            <p:ph idx="1"/>
          </p:nvPr>
        </p:nvSpPr>
        <p:spPr/>
        <p:txBody>
          <a:bodyPr>
            <a:normAutofit/>
          </a:bodyPr>
          <a:lstStyle/>
          <a:p>
            <a:r>
              <a:rPr lang="en-US" sz="2000" dirty="0" smtClean="0"/>
              <a:t>Bed Stuy has many strengths and weaknesses. Some of the weaknesses include the existence of gun violence within the community, deterioration of police-community relations, struggling schools and some high negative health outcomes.</a:t>
            </a:r>
          </a:p>
          <a:p>
            <a:r>
              <a:rPr lang="en-US" sz="2000" dirty="0" smtClean="0"/>
              <a:t>Strengths aside from the rich culture, beautiful brownstones and abundance of parks, Bed Stuy’s ability for residents to organize in order to address community issues. One of the main organizations is the Coalition for the Improvement of Bedford Stuyvesant. Their main goals are to maintain and enhance an equitable, healthy and sustainable community that produces economic and social progress.</a:t>
            </a:r>
            <a:endParaRPr lang="en-US" sz="2000" dirty="0"/>
          </a:p>
        </p:txBody>
      </p:sp>
      <p:pic>
        <p:nvPicPr>
          <p:cNvPr id="4" name="Picture 3" descr="C:\Users\sasadth\Pictures\cibs.pn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2438400" y="5334000"/>
            <a:ext cx="4191000" cy="1524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Role of the Community Nurse</a:t>
            </a:r>
            <a:endParaRPr lang="en-US" dirty="0"/>
          </a:p>
        </p:txBody>
      </p:sp>
      <p:sp>
        <p:nvSpPr>
          <p:cNvPr id="3" name="Content Placeholder 2"/>
          <p:cNvSpPr>
            <a:spLocks noGrp="1"/>
          </p:cNvSpPr>
          <p:nvPr>
            <p:ph idx="1"/>
          </p:nvPr>
        </p:nvSpPr>
        <p:spPr/>
        <p:txBody>
          <a:bodyPr>
            <a:normAutofit/>
          </a:bodyPr>
          <a:lstStyle/>
          <a:p>
            <a:r>
              <a:rPr lang="en-US" sz="2000" dirty="0" smtClean="0"/>
              <a:t>One way in which the community nurse can maximize the health of the Bedford Stuyvesant community is by providing education on nutrition and healthy choices for residents within the community.</a:t>
            </a:r>
          </a:p>
          <a:p>
            <a:r>
              <a:rPr lang="en-US" sz="2000" dirty="0" smtClean="0"/>
              <a:t>The community nurse can also collaborate with the community hospitals to start drives that monitor hypertension, diabetes and obesity within the community. Teaching should also revolve around preventing and controlling hypertension and diabetes.</a:t>
            </a:r>
            <a:endParaRPr lang="en-US" sz="2000" dirty="0"/>
          </a:p>
        </p:txBody>
      </p:sp>
      <p:pic>
        <p:nvPicPr>
          <p:cNvPr id="1026" name="Picture 2" descr="http://chpsw.temple.edu/sites/default/files/imagecache/Top_Image/top_image/nursing7_2.jpg"/>
          <p:cNvPicPr>
            <a:picLocks noChangeAspect="1" noChangeArrowheads="1"/>
          </p:cNvPicPr>
          <p:nvPr/>
        </p:nvPicPr>
        <p:blipFill>
          <a:blip r:embed="rId2"/>
          <a:srcRect/>
          <a:stretch>
            <a:fillRect/>
          </a:stretch>
        </p:blipFill>
        <p:spPr bwMode="auto">
          <a:xfrm>
            <a:off x="1066800" y="4762499"/>
            <a:ext cx="6953250" cy="209550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THANK YOU !!</a:t>
            </a:r>
            <a:endParaRPr lang="en-US" dirty="0"/>
          </a:p>
        </p:txBody>
      </p:sp>
      <p:pic>
        <p:nvPicPr>
          <p:cNvPr id="4" name="Content Placeholder 3" descr="BettyBoopNurseBetty.png"/>
          <p:cNvPicPr>
            <a:picLocks noGrp="1" noChangeAspect="1"/>
          </p:cNvPicPr>
          <p:nvPr>
            <p:ph idx="1"/>
          </p:nvPr>
        </p:nvPicPr>
        <p:blipFill>
          <a:blip r:embed="rId2"/>
          <a:stretch>
            <a:fillRect/>
          </a:stretch>
        </p:blipFill>
        <p:spPr>
          <a:xfrm>
            <a:off x="3551139" y="1882775"/>
            <a:ext cx="2041722" cy="4572000"/>
          </a:xfrm>
        </p:spPr>
      </p:pic>
    </p:spTree>
  </p:cSld>
  <p:clrMapOvr>
    <a:masterClrMapping/>
  </p:clrMapOvr>
</p:sld>
</file>

<file path=ppt/slides/slide3.xml><?xml version="1.0" encoding="utf-8"?>
<p:sld xmlns:r="http://schemas.openxmlformats.org/officeDocument/2006/relationships" xmlns:a="http://schemas.openxmlformats.org/drawingml/2006/main" xmlns:p="http://schemas.openxmlformats.org/presentationml/2006/main">
  <p:cSld>
    <p:spTree>
      <p:nvGrpSpPr>
        <p:cNvPr id="1" name=""/>
        <p:cNvGrpSpPr/>
        <p:nvPr/>
      </p:nvGrpSpPr>
      <p:grpSpPr>
        <a:xfrm flipH="false" flipV="false">
          <a:off y="0" x="0"/>
          <a:ext cy="0" cx="0"/>
          <a:chOff y="0" x="0"/>
          <a:chExt cy="0" cx="0"/>
        </a:xfrm>
      </p:grpSpPr>
      <p:sp>
        <p:nvSpPr>
          <p:cNvPr id="2" name="Title 1"/>
          <p:cNvSpPr>
            <a:spLocks noGrp="1"/>
          </p:cNvSpPr>
          <p:nvPr>
            <p:ph type="title"/>
          </p:nvPr>
        </p:nvSpPr>
        <p:spPr/>
        <p:txBody>
          <a:bodyPr/>
          <a:lstStyle/>
          <a:p>
            <a:r>
              <a:rPr dirty="0" lang="en-US" smtClean="0"/>
              <a:t>Community Development</a:t>
            </a:r>
            <a:endParaRPr dirty="0" lang="en-US"/>
          </a:p>
        </p:txBody>
      </p:sp>
      <p:sp>
        <p:nvSpPr>
          <p:cNvPr id="3" name="Content Placeholder 2"/>
          <p:cNvSpPr>
            <a:spLocks noGrp="1"/>
          </p:cNvSpPr>
          <p:nvPr>
            <p:ph idx="1"/>
          </p:nvPr>
        </p:nvSpPr>
        <p:spPr/>
        <p:txBody>
          <a:bodyPr>
            <a:normAutofit/>
          </a:bodyPr>
          <a:lstStyle/>
          <a:p>
            <a:r>
              <a:rPr dirty="0" sz="2000" lang="en-US" smtClean="0"/>
              <a:t>There aren't many factory or industrial structures found within this area of</a:t>
            </a:r>
            <a:r>
              <a:rPr dirty="0" sz="2000" lang="en-US" smtClean="0"/>
              <a:t> Brooklyn and the majority of the non- residential buildings existing are in the form of retail stores and restaurants which are open to the public. </a:t>
            </a:r>
            <a:endParaRPr dirty="0" sz="2000" lang="en-US"/>
          </a:p>
          <a:p>
            <a:r>
              <a:rPr dirty="0" sz="2000" lang="en-US" smtClean="0"/>
              <a:t/>
            </a:r>
            <a:endParaRPr dirty="0" sz="2000" lang="en-US"/>
          </a:p>
        </p:txBody>
      </p:sp>
      <p:pic>
        <p:nvPicPr>
          <p:cNvPr id="36867" name="Picture"/>
          <p:cNvPicPr/>
          <p:nvPr/>
        </p:nvPicPr>
        <p:blipFill>
          <a:blip r:embed="rId2"/>
          <a:stretch>
            <a:fillRect/>
          </a:stretch>
        </p:blipFill>
        <p:spPr>
          <a:xfrm flipH="false" flipV="false">
            <a:off y="3369092" x="1308063"/>
            <a:ext cy="2540000" cx="5080000"/>
          </a:xfrm>
          <a:prstGeom prst="rect"/>
          <a:noFill/>
        </p:spPr>
      </p:pic>
    </p:spTree>
  </p:cSld>
  <p:clrMapOvr>
    <a:masterClrMapping/>
  </p:clrMapOvr>
</p:sld>
</file>

<file path=ppt/slides/slide4.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flipH="false" flipV="false">
          <a:off y="0" x="0"/>
          <a:ext cy="0" cx="0"/>
          <a:chOff y="0" x="0"/>
          <a:chExt cy="0" cx="0"/>
        </a:xfrm>
      </p:grpSpPr>
      <p:sp>
        <p:nvSpPr>
          <p:cNvPr id="3" name="Content Placeholder 2"/>
          <p:cNvSpPr>
            <a:spLocks noGrp="1"/>
          </p:cNvSpPr>
          <p:nvPr>
            <p:ph idx="1"/>
          </p:nvPr>
        </p:nvSpPr>
        <p:spPr>
          <a:xfrm flipH="false" flipV="false">
            <a:off y="1066800" x="457200"/>
            <a:ext cy="5287054" cx="8216434"/>
          </a:xfrm>
        </p:spPr>
        <p:txBody>
          <a:bodyPr>
            <a:normAutofit/>
          </a:bodyPr>
          <a:lstStyle/>
          <a:p>
            <a:r>
              <a:rPr dirty="0" sz="2000" lang="en-US" smtClean="0"/>
              <a:t>Since 2002, Albert Vann who is native to the</a:t>
            </a:r>
            <a:r>
              <a:rPr dirty="0" sz="2000" lang="en-US" smtClean="0"/>
              <a:t> area,</a:t>
            </a:r>
            <a:r>
              <a:rPr dirty="0" sz="2000" lang="en-US" smtClean="0"/>
              <a:t> has served as city councilman of the entire district 36 of which Bedford Stuyvesant belongs. His office is located within the neighborhood</a:t>
            </a:r>
            <a:r>
              <a:rPr dirty="0" sz="2000" lang="en-US" smtClean="0"/>
              <a:t> on Throop Avenue. During the summer of his election, Councilman Vann formed a neighborhood taskforce comprised of leaders and community organizations,</a:t>
            </a:r>
            <a:r>
              <a:rPr dirty="0" sz="2000" lang="en-US" smtClean="0"/>
              <a:t> united to improve the physical, social and economic needs of this community</a:t>
            </a:r>
            <a:r>
              <a:rPr dirty="0" sz="2000" lang="en-US" smtClean="0"/>
              <a:t>. Other community</a:t>
            </a:r>
            <a:r>
              <a:rPr dirty="0" sz="2000" lang="en-US" smtClean="0"/>
              <a:t> groups include Project Regeneration whose services include </a:t>
            </a:r>
            <a:r>
              <a:rPr dirty="0" sz="2000" lang="en-US" smtClean="0"/>
              <a:t> educational assistance for tee</a:t>
            </a:r>
            <a:r>
              <a:rPr dirty="0" sz="2000" lang="en-US" smtClean="0"/>
              <a:t>ns and the Brooklyn movement center whose focus is community improvement and safety.</a:t>
            </a:r>
            <a:endParaRPr dirty="0" sz="2000" lang="en-US"/>
          </a:p>
        </p:txBody>
      </p:sp>
      <p:pic>
        <p:nvPicPr>
          <p:cNvPr id="4" descr="C:\Users\sasadth\Pictures\brooklyn.png" name="Picture 3"/>
          <p:cNvPicPr/>
          <p:nvPr/>
        </p:nvPicPr>
        <p:blipFill>
          <a:blip r:embed="rId2">
            <a:extLst>
              <a:ext uri="{28A0092B-C50C-407E-A947-70E740481C1C}">
                <a14:useLocalDpi xmlns:wpg="http://schemas.microsoft.com/office/word/2010/wordprocessingGroup" xmlns:w14="http://schemas.microsoft.com/office/word/2010/wordml" xmlns:wpc="http://schemas.microsoft.com/office/word/2010/wordprocessingCanvas" xmlns:wp="http://schemas.openxmlformats.org/drawingml/2006/wordprocessingDrawing" xmlns:o="urn:schemas-microsoft-com:office:office" xmlns:pic="http://schemas.openxmlformats.org/drawingml/2006/picture" xmlns:m="http://schemas.openxmlformats.org/officeDocument/2006/math" xmlns:wne="http://schemas.microsoft.com/office/word/2006/wordml" xmlns:w10="urn:schemas-microsoft-com:office:word" xmlns:w="http://schemas.openxmlformats.org/wordprocessingml/2006/main" xmlns:v="urn:schemas-microsoft-com:vml" xmlns:a14="http://schemas.microsoft.com/office/drawing/2010/main" xmlns:mc="http://schemas.openxmlformats.org/markup-compatibility/2006" xmlns:wps="http://schemas.microsoft.com/office/word/2010/wordprocessingShape" xmlns:lc="http://schemas.openxmlformats.org/drawingml/2006/lockedCanvas" xmlns:wp14="http://schemas.microsoft.com/office/word/2010/wordprocessingDrawing" xmlns:wpi="http://schemas.microsoft.com/office/word/2010/wordprocessingInk" val="0"/>
              </a:ext>
            </a:extLst>
          </a:blip>
          <a:srcRect/>
          <a:stretch>
            <a:fillRect/>
          </a:stretch>
        </p:blipFill>
        <p:spPr bwMode="auto">
          <a:xfrm flipH="false" flipV="false">
            <a:off y="4572000" x="1752600"/>
            <a:ext cy="1524000" cx="5486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72000"/>
          </a:xfrm>
        </p:spPr>
        <p:txBody>
          <a:bodyPr>
            <a:normAutofit/>
          </a:bodyPr>
          <a:lstStyle/>
          <a:p>
            <a:r>
              <a:rPr lang="en-US" sz="2000" dirty="0" smtClean="0"/>
              <a:t>There are 22 public elementary schools that service Bed-</a:t>
            </a:r>
            <a:r>
              <a:rPr lang="en-US" sz="2000" dirty="0" err="1" smtClean="0"/>
              <a:t>Stuy</a:t>
            </a:r>
            <a:r>
              <a:rPr lang="en-US" sz="2000" dirty="0" smtClean="0"/>
              <a:t> and its district. There are five public junior high schools and four public high schools including the well known Boys and Girls and Paul Robeson high schools. There are also more than a dozen private/ parochial schools and at least four charter elementary schools available to the residents of this area. Another staple of this neighborhood is the Restoration Plaza which offers adult education (GED) classes as well as employment, financial, fitness and health services to area residents.</a:t>
            </a:r>
            <a:endParaRPr lang="en-US" sz="2000" dirty="0"/>
          </a:p>
        </p:txBody>
      </p:sp>
      <p:pic>
        <p:nvPicPr>
          <p:cNvPr id="4" name="Picture 3" descr="C:\Users\sasadth\Pictures\restoration 2.jp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1143000" y="3962400"/>
            <a:ext cx="6858000" cy="2631440"/>
          </a:xfrm>
          <a:prstGeom prst="rect">
            <a:avLst/>
          </a:prstGeom>
          <a:noFill/>
          <a:ln>
            <a:noFill/>
          </a:ln>
        </p:spPr>
      </p:pic>
    </p:spTree>
  </p:cSld>
  <p:clrMapOvr>
    <a:masterClrMapping/>
  </p:clrMapOvr>
</p:sld>
</file>

<file path=ppt/slides/slide6.xml><?xml version="1.0" encoding="utf-8"?>
<p:sld xmlns:r="http://schemas.openxmlformats.org/officeDocument/2006/relationships" xmlns:p="http://schemas.openxmlformats.org/presentationml/2006/main" xmlns:a="http://schemas.openxmlformats.org/drawingml/2006/main">
  <p:cSld>
    <p:spTree>
      <p:nvGrpSpPr>
        <p:cNvPr id="1" name=""/>
        <p:cNvGrpSpPr/>
        <p:nvPr/>
      </p:nvGrpSpPr>
      <p:grpSpPr>
        <a:xfrm flipH="false" flipV="false">
          <a:off y="0" x="0"/>
          <a:ext cy="0" cx="0"/>
          <a:chOff y="0" x="0"/>
          <a:chExt cy="0" cx="0"/>
        </a:xfrm>
      </p:grpSpPr>
      <p:sp>
        <p:nvSpPr>
          <p:cNvPr id="2" name="Title 1"/>
          <p:cNvSpPr>
            <a:spLocks noGrp="1"/>
          </p:cNvSpPr>
          <p:nvPr>
            <p:ph type="title"/>
          </p:nvPr>
        </p:nvSpPr>
        <p:spPr/>
        <p:txBody>
          <a:bodyPr/>
          <a:lstStyle/>
          <a:p>
            <a:r>
              <a:rPr dirty="0" lang="en-US" smtClean="0"/>
              <a:t>Environment</a:t>
            </a:r>
            <a:endParaRPr dirty="0" lang="en-US"/>
          </a:p>
        </p:txBody>
      </p:sp>
      <p:sp>
        <p:nvSpPr>
          <p:cNvPr id="3" name="Content Placeholder 2"/>
          <p:cNvSpPr>
            <a:spLocks noGrp="1"/>
          </p:cNvSpPr>
          <p:nvPr>
            <p:ph idx="1"/>
          </p:nvPr>
        </p:nvSpPr>
        <p:spPr>
          <a:xfrm flipH="false" flipV="false">
            <a:off y="1158459" x="563515"/>
            <a:ext cy="4331359" cx="7887243"/>
          </a:xfrm>
        </p:spPr>
        <p:txBody>
          <a:bodyPr>
            <a:normAutofit/>
          </a:bodyPr>
          <a:lstStyle/>
          <a:p>
            <a:r>
              <a:rPr dirty="0" sz="1800" lang="en-US" smtClean="0"/>
              <a:t>There doesn’t appear to be any extraneous threats to the air quality of this community, not found within the overall city and the area is actively monitored by the New York State Department of Environmental Conservation who</a:t>
            </a:r>
            <a:r>
              <a:rPr dirty="0" sz="1800" lang="en-US" smtClean="0"/>
              <a:t> issues advisories as needed.</a:t>
            </a:r>
          </a:p>
          <a:p>
            <a:r>
              <a:rPr dirty="0" sz="1800" lang="en-US" smtClean="0"/>
              <a:t>Aiding in the efforts to preserve th</a:t>
            </a:r>
            <a:r>
              <a:rPr dirty="0" sz="1800" lang="en-US" smtClean="0"/>
              <a:t>e air quality while providing recreational space for the area are the many community gardens and parks found throughout the neighborhood. These include Stuyvesant Park, Goodwin Gardens, Fulton Park and Herbert Von King Park. People gather at Fulton Park for their annual summer art fairs and Halloween parades while the Herbert Von King Park offers area residents outdoor concerts during the summer and various indoor activities throughout the year within the cultural art center.</a:t>
            </a:r>
            <a:endParaRPr dirty="0" sz="1800" lang="en-US"/>
          </a:p>
        </p:txBody>
      </p:sp>
      <p:pic>
        <p:nvPicPr>
          <p:cNvPr id="4" descr="C:\Users\sasadth\Pictures\hbvk1.jpg" name="Picture 3"/>
          <p:cNvPicPr/>
          <p:nvPr/>
        </p:nvPicPr>
        <p:blipFill>
          <a:blip r:embed="rId2">
            <a:extLst>
              <a:ext uri="{28A0092B-C50C-407E-A947-70E740481C1C}">
                <a14:useLocalDpi xmlns:wpg="http://schemas.microsoft.com/office/word/2010/wordprocessingGroup" xmlns:w14="http://schemas.microsoft.com/office/word/2010/wordml" xmlns:wpc="http://schemas.microsoft.com/office/word/2010/wordprocessingCanvas" xmlns:wp="http://schemas.openxmlformats.org/drawingml/2006/wordprocessingDrawing" xmlns:o="urn:schemas-microsoft-com:office:office" xmlns:pic="http://schemas.openxmlformats.org/drawingml/2006/picture" xmlns:m="http://schemas.openxmlformats.org/officeDocument/2006/math" xmlns:wne="http://schemas.microsoft.com/office/word/2006/wordml" xmlns:w10="urn:schemas-microsoft-com:office:word" xmlns:w="http://schemas.openxmlformats.org/wordprocessingml/2006/main" xmlns:v="urn:schemas-microsoft-com:vml" xmlns:a14="http://schemas.microsoft.com/office/drawing/2010/main" xmlns:mc="http://schemas.openxmlformats.org/markup-compatibility/2006" xmlns:wps="http://schemas.microsoft.com/office/word/2010/wordprocessingShape" xmlns:lc="http://schemas.openxmlformats.org/drawingml/2006/lockedCanvas" xmlns:wp14="http://schemas.microsoft.com/office/word/2010/wordprocessingDrawing" xmlns:wpi="http://schemas.microsoft.com/office/word/2010/wordprocessingInk" val="0"/>
              </a:ext>
            </a:extLst>
          </a:blip>
          <a:srcRect/>
          <a:stretch>
            <a:fillRect/>
          </a:stretch>
        </p:blipFill>
        <p:spPr bwMode="auto">
          <a:xfrm flipH="false" flipV="false">
            <a:off y="4800600" x="1600200"/>
            <a:ext cy="1838960" cx="5943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a:t>
            </a:r>
            <a:endParaRPr lang="en-US" dirty="0"/>
          </a:p>
        </p:txBody>
      </p:sp>
      <p:sp>
        <p:nvSpPr>
          <p:cNvPr id="3" name="Content Placeholder 2"/>
          <p:cNvSpPr>
            <a:spLocks noGrp="1"/>
          </p:cNvSpPr>
          <p:nvPr>
            <p:ph idx="1"/>
          </p:nvPr>
        </p:nvSpPr>
        <p:spPr>
          <a:xfrm>
            <a:off x="381000" y="1295400"/>
            <a:ext cx="4800600" cy="5410200"/>
          </a:xfrm>
        </p:spPr>
        <p:txBody>
          <a:bodyPr>
            <a:normAutofit fontScale="47500" lnSpcReduction="20000"/>
          </a:bodyPr>
          <a:lstStyle/>
          <a:p>
            <a:r>
              <a:rPr lang="en-US" dirty="0"/>
              <a:t>Other health services available to the residents of Bed-</a:t>
            </a:r>
            <a:r>
              <a:rPr lang="en-US" dirty="0" err="1"/>
              <a:t>Stuy</a:t>
            </a:r>
            <a:r>
              <a:rPr lang="en-US" dirty="0"/>
              <a:t> include those found at the Bedford Stuyvesant family health center which offers a full range of treatment and prevention services like, pediatric, women’s health, gastroenterology and dentistry. There are other small clinics found throughout the area and a host of private medical doctor’s offices as well. Two local hospitals are easily accessible to residents and they are Interfaith medical center and Woodhull hospital and Mental health center. Both offer outpatient clinic services as well as acute care and emergency services to both children and adults. </a:t>
            </a:r>
          </a:p>
          <a:p>
            <a:r>
              <a:rPr lang="en-US" dirty="0" smtClean="0"/>
              <a:t>Despite </a:t>
            </a:r>
            <a:r>
              <a:rPr lang="en-US" dirty="0"/>
              <a:t>the beauty of the neighborhood and the abundance of things being done to improve the quality of life for its residents, there are still indications that there is room for improvement. There is the presence of drug activity in public spaces and a substantial amount of buildings which have become desolate. Rebuilding of the community needs to continue. Obesity also seems to be a cause for concern for both adult and child members of the community. This suggests the need for more community outreach to make them aware of the health care programs and services that are currently available.</a:t>
            </a:r>
          </a:p>
          <a:p>
            <a:endParaRPr lang="en-US" dirty="0"/>
          </a:p>
        </p:txBody>
      </p:sp>
      <p:pic>
        <p:nvPicPr>
          <p:cNvPr id="4" name="Picture 3" descr="C:\Users\sasadth\Pictures\amd-woodhull-jpg.jpg"/>
          <p:cNvPicPr/>
          <p:nvPr/>
        </p:nvPicPr>
        <p:blipFill>
          <a:blip r:embed="rId2">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257800" y="1447800"/>
            <a:ext cx="3484880" cy="3810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Disparities</a:t>
            </a:r>
            <a:endParaRPr lang="en-US" dirty="0"/>
          </a:p>
        </p:txBody>
      </p:sp>
      <p:sp>
        <p:nvSpPr>
          <p:cNvPr id="3" name="Content Placeholder 2"/>
          <p:cNvSpPr>
            <a:spLocks noGrp="1"/>
          </p:cNvSpPr>
          <p:nvPr>
            <p:ph idx="1"/>
          </p:nvPr>
        </p:nvSpPr>
        <p:spPr/>
        <p:txBody>
          <a:bodyPr>
            <a:normAutofit/>
          </a:bodyPr>
          <a:lstStyle/>
          <a:p>
            <a:r>
              <a:rPr lang="en-US" sz="1900" dirty="0" smtClean="0"/>
              <a:t>Hypertension                       24.8%</a:t>
            </a:r>
          </a:p>
          <a:p>
            <a:r>
              <a:rPr lang="en-US" sz="1900" dirty="0" smtClean="0"/>
              <a:t>Asthma                                  19.9%</a:t>
            </a:r>
          </a:p>
          <a:p>
            <a:r>
              <a:rPr lang="en-US" sz="1900" dirty="0" smtClean="0"/>
              <a:t>Diabetes                                 15.7%</a:t>
            </a:r>
          </a:p>
          <a:p>
            <a:r>
              <a:rPr lang="en-US" sz="1900" dirty="0" smtClean="0"/>
              <a:t>Hearing or vision problem    15.2%</a:t>
            </a:r>
          </a:p>
          <a:p>
            <a:endParaRPr lang="en-US" sz="1900" dirty="0"/>
          </a:p>
          <a:p>
            <a:endParaRPr lang="en-US" sz="1900" dirty="0" smtClean="0"/>
          </a:p>
          <a:p>
            <a:r>
              <a:rPr lang="en-US" sz="1900" dirty="0" smtClean="0"/>
              <a:t>People in this community who have health issues are given an opportunity to make healthier food choices. By consuming a diet rich in fruits and vegetables, preventative measures are also encouraged. Thus preventing diseases such as diabetes, obesity, and hypertension .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Housing </a:t>
            </a:r>
            <a:endParaRPr lang="en-US" dirty="0"/>
          </a:p>
        </p:txBody>
      </p:sp>
      <p:sp>
        <p:nvSpPr>
          <p:cNvPr id="3" name="Content Placeholder 2"/>
          <p:cNvSpPr>
            <a:spLocks noGrp="1"/>
          </p:cNvSpPr>
          <p:nvPr>
            <p:ph idx="1"/>
          </p:nvPr>
        </p:nvSpPr>
        <p:spPr/>
        <p:txBody>
          <a:bodyPr/>
          <a:lstStyle/>
          <a:p>
            <a:r>
              <a:rPr lang="en-US" sz="1800" dirty="0" smtClean="0"/>
              <a:t>Bedford-Stuyvesant consists of rows of brownstones from the 1800s. The houses are solidly built and durable.</a:t>
            </a:r>
          </a:p>
          <a:p>
            <a:endParaRPr lang="en-US" dirty="0"/>
          </a:p>
        </p:txBody>
      </p:sp>
      <p:pic>
        <p:nvPicPr>
          <p:cNvPr id="4" name="Picture 2" descr="http://www.brownstonechimney.com/images/806_brownstones_washingto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9200" y="2667000"/>
            <a:ext cx="6800850" cy="363855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466</TotalTime>
  <Words>1737</Words>
  <Application>Microsoft Office PowerPoint</Application>
  <PresentationFormat>On-screen Show (4:3)</PresentationFormat>
  <Paragraphs>104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Verve</vt:lpstr>
      <vt:lpstr>       Community Assessment: Bedford Stuyvesant  By: Shakima Wiggins, Sandra Isaacs, Ahlam Alrubayai, Jeannie Mathieu and Rashida Johnson  </vt:lpstr>
      <vt:lpstr>Bedford Stuyvesant </vt:lpstr>
      <vt:lpstr>Community Development</vt:lpstr>
      <vt:lpstr>Slide 4</vt:lpstr>
      <vt:lpstr>Slide 5</vt:lpstr>
      <vt:lpstr>Environment</vt:lpstr>
      <vt:lpstr>Health</vt:lpstr>
      <vt:lpstr>Health Disparities</vt:lpstr>
      <vt:lpstr>Housing </vt:lpstr>
      <vt:lpstr>Garden</vt:lpstr>
      <vt:lpstr>Slide 11</vt:lpstr>
      <vt:lpstr>Age/ Gender/ Race statistics</vt:lpstr>
      <vt:lpstr>Language statistics</vt:lpstr>
      <vt:lpstr>Safety services </vt:lpstr>
      <vt:lpstr>Slide 15</vt:lpstr>
      <vt:lpstr>Slide 16</vt:lpstr>
      <vt:lpstr>Slide 17</vt:lpstr>
      <vt:lpstr>Shopping/common areas </vt:lpstr>
      <vt:lpstr>Slide 19</vt:lpstr>
      <vt:lpstr>Transportation</vt:lpstr>
      <vt:lpstr>Status of the Community</vt:lpstr>
      <vt:lpstr>Slide 22</vt:lpstr>
      <vt:lpstr>Slide 23</vt:lpstr>
      <vt:lpstr>Community Status cont’d</vt:lpstr>
      <vt:lpstr>Slide 25</vt:lpstr>
      <vt:lpstr>Community Status cont’d</vt:lpstr>
      <vt:lpstr>Strength and Weaknesses</vt:lpstr>
      <vt:lpstr>Role of the Community Nurse</vt:lpstr>
      <vt:lpstr>           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Johnson</dc:creator>
  <cp:lastModifiedBy>Johnson</cp:lastModifiedBy>
  <cp:revision>34</cp:revision>
  <dcterms:created xsi:type="dcterms:W3CDTF">2013-06-26T05:22:06Z</dcterms:created>
  <dcterms:modified xsi:type="dcterms:W3CDTF">2013-06-26T13:09:00Z</dcterms:modified>
</cp:coreProperties>
</file>